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2"/>
  </p:notesMasterIdLst>
  <p:sldIdLst>
    <p:sldId id="278" r:id="rId2"/>
    <p:sldId id="490" r:id="rId3"/>
    <p:sldId id="619" r:id="rId4"/>
    <p:sldId id="491" r:id="rId5"/>
    <p:sldId id="258" r:id="rId6"/>
    <p:sldId id="605" r:id="rId7"/>
    <p:sldId id="604" r:id="rId8"/>
    <p:sldId id="495" r:id="rId9"/>
    <p:sldId id="538" r:id="rId10"/>
    <p:sldId id="541" r:id="rId11"/>
    <p:sldId id="534" r:id="rId12"/>
    <p:sldId id="535" r:id="rId13"/>
    <p:sldId id="536" r:id="rId14"/>
    <p:sldId id="537" r:id="rId15"/>
    <p:sldId id="602" r:id="rId16"/>
    <p:sldId id="540" r:id="rId17"/>
    <p:sldId id="496" r:id="rId18"/>
    <p:sldId id="539" r:id="rId19"/>
    <p:sldId id="609" r:id="rId20"/>
    <p:sldId id="542" r:id="rId21"/>
    <p:sldId id="606" r:id="rId22"/>
    <p:sldId id="607" r:id="rId23"/>
    <p:sldId id="608" r:id="rId24"/>
    <p:sldId id="543" r:id="rId25"/>
    <p:sldId id="544" r:id="rId26"/>
    <p:sldId id="499" r:id="rId27"/>
    <p:sldId id="498" r:id="rId28"/>
    <p:sldId id="546" r:id="rId29"/>
    <p:sldId id="617" r:id="rId30"/>
    <p:sldId id="545" r:id="rId31"/>
    <p:sldId id="618" r:id="rId32"/>
    <p:sldId id="500" r:id="rId33"/>
    <p:sldId id="551" r:id="rId34"/>
    <p:sldId id="552" r:id="rId35"/>
    <p:sldId id="553" r:id="rId36"/>
    <p:sldId id="503" r:id="rId37"/>
    <p:sldId id="554" r:id="rId38"/>
    <p:sldId id="556" r:id="rId39"/>
    <p:sldId id="557" r:id="rId40"/>
    <p:sldId id="555" r:id="rId41"/>
    <p:sldId id="502" r:id="rId42"/>
    <p:sldId id="558" r:id="rId43"/>
    <p:sldId id="559" r:id="rId44"/>
    <p:sldId id="610" r:id="rId45"/>
    <p:sldId id="611" r:id="rId46"/>
    <p:sldId id="612" r:id="rId47"/>
    <p:sldId id="561" r:id="rId48"/>
    <p:sldId id="562" r:id="rId49"/>
    <p:sldId id="563" r:id="rId50"/>
    <p:sldId id="564" r:id="rId51"/>
    <p:sldId id="501" r:id="rId52"/>
    <p:sldId id="565" r:id="rId53"/>
    <p:sldId id="566" r:id="rId54"/>
    <p:sldId id="567" r:id="rId55"/>
    <p:sldId id="568" r:id="rId56"/>
    <p:sldId id="569" r:id="rId57"/>
    <p:sldId id="570" r:id="rId58"/>
    <p:sldId id="571" r:id="rId59"/>
    <p:sldId id="504" r:id="rId60"/>
    <p:sldId id="505" r:id="rId61"/>
    <p:sldId id="506" r:id="rId62"/>
    <p:sldId id="573" r:id="rId63"/>
    <p:sldId id="572" r:id="rId64"/>
    <p:sldId id="574" r:id="rId65"/>
    <p:sldId id="575" r:id="rId66"/>
    <p:sldId id="576" r:id="rId67"/>
    <p:sldId id="577" r:id="rId68"/>
    <p:sldId id="507" r:id="rId69"/>
    <p:sldId id="508" r:id="rId70"/>
    <p:sldId id="509" r:id="rId71"/>
    <p:sldId id="510" r:id="rId72"/>
    <p:sldId id="578" r:id="rId73"/>
    <p:sldId id="579" r:id="rId74"/>
    <p:sldId id="580" r:id="rId75"/>
    <p:sldId id="581" r:id="rId76"/>
    <p:sldId id="512" r:id="rId77"/>
    <p:sldId id="582" r:id="rId78"/>
    <p:sldId id="583" r:id="rId79"/>
    <p:sldId id="511" r:id="rId80"/>
    <p:sldId id="584" r:id="rId81"/>
    <p:sldId id="585" r:id="rId82"/>
    <p:sldId id="613" r:id="rId83"/>
    <p:sldId id="614" r:id="rId84"/>
    <p:sldId id="513" r:id="rId85"/>
    <p:sldId id="514" r:id="rId86"/>
    <p:sldId id="515" r:id="rId87"/>
    <p:sldId id="615" r:id="rId88"/>
    <p:sldId id="586" r:id="rId89"/>
    <p:sldId id="587" r:id="rId90"/>
    <p:sldId id="588" r:id="rId91"/>
    <p:sldId id="516" r:id="rId92"/>
    <p:sldId id="616" r:id="rId93"/>
    <p:sldId id="590" r:id="rId94"/>
    <p:sldId id="591" r:id="rId95"/>
    <p:sldId id="517" r:id="rId96"/>
    <p:sldId id="531" r:id="rId97"/>
    <p:sldId id="592" r:id="rId98"/>
    <p:sldId id="593" r:id="rId99"/>
    <p:sldId id="594" r:id="rId100"/>
    <p:sldId id="595" r:id="rId101"/>
    <p:sldId id="532" r:id="rId102"/>
    <p:sldId id="596" r:id="rId103"/>
    <p:sldId id="597" r:id="rId104"/>
    <p:sldId id="598" r:id="rId105"/>
    <p:sldId id="601" r:id="rId106"/>
    <p:sldId id="603" r:id="rId107"/>
    <p:sldId id="489" r:id="rId108"/>
    <p:sldId id="267" r:id="rId109"/>
    <p:sldId id="275" r:id="rId110"/>
    <p:sldId id="268"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619"/>
            <p14:sldId id="491"/>
            <p14:sldId id="258"/>
            <p14:sldId id="605"/>
            <p14:sldId id="604"/>
            <p14:sldId id="495"/>
            <p14:sldId id="538"/>
            <p14:sldId id="541"/>
            <p14:sldId id="534"/>
            <p14:sldId id="535"/>
            <p14:sldId id="536"/>
            <p14:sldId id="537"/>
            <p14:sldId id="602"/>
            <p14:sldId id="540"/>
            <p14:sldId id="496"/>
            <p14:sldId id="539"/>
            <p14:sldId id="609"/>
            <p14:sldId id="542"/>
            <p14:sldId id="606"/>
            <p14:sldId id="607"/>
            <p14:sldId id="608"/>
            <p14:sldId id="543"/>
            <p14:sldId id="544"/>
            <p14:sldId id="499"/>
            <p14:sldId id="498"/>
            <p14:sldId id="546"/>
            <p14:sldId id="617"/>
            <p14:sldId id="545"/>
            <p14:sldId id="618"/>
            <p14:sldId id="500"/>
            <p14:sldId id="551"/>
            <p14:sldId id="552"/>
            <p14:sldId id="553"/>
            <p14:sldId id="503"/>
            <p14:sldId id="554"/>
            <p14:sldId id="556"/>
            <p14:sldId id="557"/>
            <p14:sldId id="555"/>
            <p14:sldId id="502"/>
            <p14:sldId id="558"/>
            <p14:sldId id="559"/>
            <p14:sldId id="610"/>
            <p14:sldId id="611"/>
            <p14:sldId id="612"/>
            <p14:sldId id="561"/>
            <p14:sldId id="562"/>
            <p14:sldId id="563"/>
            <p14:sldId id="564"/>
            <p14:sldId id="501"/>
            <p14:sldId id="565"/>
            <p14:sldId id="566"/>
            <p14:sldId id="567"/>
            <p14:sldId id="568"/>
            <p14:sldId id="569"/>
            <p14:sldId id="570"/>
            <p14:sldId id="571"/>
            <p14:sldId id="504"/>
            <p14:sldId id="505"/>
            <p14:sldId id="506"/>
            <p14:sldId id="573"/>
            <p14:sldId id="572"/>
            <p14:sldId id="574"/>
            <p14:sldId id="575"/>
            <p14:sldId id="576"/>
            <p14:sldId id="577"/>
            <p14:sldId id="507"/>
            <p14:sldId id="508"/>
            <p14:sldId id="509"/>
            <p14:sldId id="510"/>
            <p14:sldId id="578"/>
            <p14:sldId id="579"/>
            <p14:sldId id="580"/>
            <p14:sldId id="581"/>
            <p14:sldId id="512"/>
            <p14:sldId id="582"/>
            <p14:sldId id="583"/>
            <p14:sldId id="511"/>
            <p14:sldId id="584"/>
            <p14:sldId id="585"/>
            <p14:sldId id="613"/>
            <p14:sldId id="614"/>
            <p14:sldId id="513"/>
            <p14:sldId id="514"/>
            <p14:sldId id="515"/>
            <p14:sldId id="615"/>
            <p14:sldId id="586"/>
            <p14:sldId id="587"/>
            <p14:sldId id="588"/>
            <p14:sldId id="516"/>
            <p14:sldId id="616"/>
            <p14:sldId id="590"/>
            <p14:sldId id="591"/>
            <p14:sldId id="517"/>
            <p14:sldId id="531"/>
            <p14:sldId id="592"/>
            <p14:sldId id="593"/>
            <p14:sldId id="594"/>
            <p14:sldId id="595"/>
            <p14:sldId id="532"/>
            <p14:sldId id="596"/>
            <p14:sldId id="597"/>
            <p14:sldId id="598"/>
          </p14:sldIdLst>
        </p14:section>
        <p14:section name="Wrap up" id="{BCD9F38D-60DF-4459-9684-4C9C9939E42E}">
          <p14:sldIdLst>
            <p14:sldId id="601"/>
            <p14:sldId id="603"/>
          </p14:sldIdLst>
        </p14:section>
        <p14:section name="Q &amp; A" id="{EC3F6F94-2D82-4EB0-B8B3-D1EDFDD37945}">
          <p14:sldIdLst>
            <p14:sldId id="489"/>
            <p14:sldId id="267"/>
            <p14:sldId id="275"/>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EA0"/>
    <a:srgbClr val="5A9BD5"/>
    <a:srgbClr val="70AD46"/>
    <a:srgbClr val="ED7D32"/>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79886" autoAdjust="0"/>
  </p:normalViewPr>
  <p:slideViewPr>
    <p:cSldViewPr snapToGrid="0">
      <p:cViewPr>
        <p:scale>
          <a:sx n="100" d="100"/>
          <a:sy n="100" d="100"/>
        </p:scale>
        <p:origin x="9768" y="780"/>
      </p:cViewPr>
      <p:guideLst/>
    </p:cSldViewPr>
  </p:slideViewPr>
  <p:notesTextViewPr>
    <p:cViewPr>
      <p:scale>
        <a:sx n="200" d="100"/>
        <a:sy n="200" d="100"/>
      </p:scale>
      <p:origin x="0" y="0"/>
    </p:cViewPr>
  </p:notesTextViewPr>
  <p:sorterViewPr>
    <p:cViewPr>
      <p:scale>
        <a:sx n="100" d="100"/>
        <a:sy n="100" d="100"/>
      </p:scale>
      <p:origin x="0" y="-1677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26.03.2021</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warm welcome from my side. In the past few years I have been involved in writing a lot of code on top of three generations of Azure Service Bus SDKs and have even gone so far to contribute improvements and fixes to the SDK or its third party dependencies. In this talk I’m going to focus on code samples in .NET that show how to leverage the latest incarnation of the Azure Service Bus .NET SDK with focus on messaging patterns from the basics into more advanced territory like transactions, batching and more.</a:t>
            </a:r>
          </a:p>
          <a:p>
            <a:endParaRPr lang="en-US" baseline="0" dirty="0"/>
          </a:p>
          <a:p>
            <a:r>
              <a:rPr lang="en-US" baseline="0" dirty="0"/>
              <a:t>What I won’t cover in this talk is:</a:t>
            </a:r>
          </a:p>
          <a:p>
            <a:pPr marL="171450" indent="-171450">
              <a:buFontTx/>
              <a:buChar char="-"/>
            </a:pPr>
            <a:r>
              <a:rPr lang="en-US" baseline="0" dirty="0"/>
              <a:t>Authorization and Authentication</a:t>
            </a:r>
          </a:p>
          <a:p>
            <a:pPr marL="171450" indent="-171450">
              <a:buFontTx/>
              <a:buChar char="-"/>
            </a:pPr>
            <a:r>
              <a:rPr lang="en-US" baseline="0" dirty="0"/>
              <a:t>Alternative ways to manage Azure Service Bus namespaces such as ARM, Terraform…</a:t>
            </a:r>
          </a:p>
          <a:p>
            <a:pPr marL="171450" indent="-171450">
              <a:buFontTx/>
              <a:buChar char="-"/>
            </a:pPr>
            <a:endParaRPr lang="en-US" baseline="0" dirty="0"/>
          </a:p>
          <a:p>
            <a:pPr marL="0" indent="0">
              <a:buFontTx/>
              <a:buNone/>
            </a:pPr>
            <a:r>
              <a:rPr lang="en-US" baseline="0" dirty="0"/>
              <a:t>Let’s do a brief overview over the Azure messaging and event fleet</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9799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102786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receiver.ReceiveMessageAsync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the service bus processor instead</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059948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ServiceBusProcessorOptions</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MaxAutoLockRenewalDuration</a:t>
            </a:r>
            <a:r>
              <a:rPr lang="en-CA" dirty="0"/>
              <a:t> (defaults to 5mins) </a:t>
            </a:r>
          </a:p>
          <a:p>
            <a:pPr marL="171450" indent="-171450">
              <a:buFontTx/>
              <a:buChar char="-"/>
            </a:pPr>
            <a:r>
              <a:rPr lang="en-CA" dirty="0" err="1"/>
              <a:t>PrefetchCount</a:t>
            </a:r>
            <a:endParaRPr lang="en-CA" dirty="0"/>
          </a:p>
          <a:p>
            <a:pPr marL="171450" indent="-171450">
              <a:buFontTx/>
              <a:buChar char="-"/>
            </a:pPr>
            <a:r>
              <a:rPr lang="en-CA" dirty="0" err="1"/>
              <a:t>ReceiveMode</a:t>
            </a:r>
            <a:r>
              <a:rPr lang="en-CA" dirty="0"/>
              <a:t>, talk about </a:t>
            </a:r>
            <a:r>
              <a:rPr lang="en-CA" dirty="0" err="1"/>
              <a:t>PeekLock</a:t>
            </a:r>
            <a:r>
              <a:rPr lang="en-CA" dirty="0"/>
              <a:t> and </a:t>
            </a:r>
            <a:r>
              <a:rPr lang="de-CH" sz="1200" b="0" i="0" kern="1200" dirty="0" err="1">
                <a:solidFill>
                  <a:schemeClr val="tx1"/>
                </a:solidFill>
                <a:effectLst/>
                <a:latin typeface="+mn-lt"/>
                <a:ea typeface="+mn-ea"/>
                <a:cs typeface="+mn-cs"/>
              </a:rPr>
              <a:t>ReceiveAndDelete</a:t>
            </a:r>
            <a:endParaRPr lang="en-CA" dirty="0"/>
          </a:p>
          <a:p>
            <a:pPr marL="171450" indent="-171450">
              <a:buFontTx/>
              <a:buChar cha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23073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What’s the right way? If you need to process incoming messages one by one and don’t want to build message pump logic, </a:t>
            </a:r>
            <a:r>
              <a:rPr lang="en-CA" dirty="0" err="1"/>
              <a:t>ServiceBusProcessor</a:t>
            </a:r>
            <a:r>
              <a:rPr lang="en-CA" dirty="0"/>
              <a:t> is a good option.</a:t>
            </a:r>
          </a:p>
          <a:p>
            <a:r>
              <a:rPr lang="en-CA" dirty="0"/>
              <a:t>If batching is important, manual receive might be a better option.</a:t>
            </a:r>
          </a:p>
          <a:p>
            <a:endParaRPr lang="en-US" dirty="0"/>
          </a:p>
          <a:p>
            <a:r>
              <a:rPr lang="en-US" dirty="0"/>
              <a:t>It is possible to pass a cancellation token to the start and stop methods. Be aware though that the </a:t>
            </a:r>
            <a:r>
              <a:rPr lang="en-US" dirty="0" err="1"/>
              <a:t>CancellationToken</a:t>
            </a:r>
            <a:r>
              <a:rPr lang="en-US" dirty="0"/>
              <a:t> might not be respected when stopping due to underlying restrictions of the </a:t>
            </a:r>
            <a:r>
              <a:rPr lang="en-US" dirty="0" err="1"/>
              <a:t>Microsot</a:t>
            </a:r>
            <a:r>
              <a:rPr lang="en-US" dirty="0"/>
              <a:t> AMQP client</a:t>
            </a:r>
          </a:p>
        </p:txBody>
      </p:sp>
      <p:sp>
        <p:nvSpPr>
          <p:cNvPr id="4" name="Slide Number Placeholder 3"/>
          <p:cNvSpPr>
            <a:spLocks noGrp="1"/>
          </p:cNvSpPr>
          <p:nvPr>
            <p:ph type="sldNum" sz="quarter" idx="5"/>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161582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Exception</a:t>
            </a:r>
            <a:r>
              <a:rPr lang="de-CH" dirty="0"/>
              <a:t> </a:t>
            </a:r>
            <a:r>
              <a:rPr lang="de-CH" dirty="0" err="1"/>
              <a:t>case</a:t>
            </a:r>
            <a:endParaRPr lang="de-CH" dirty="0"/>
          </a:p>
          <a:p>
            <a:r>
              <a:rPr lang="de-CH" dirty="0" err="1"/>
              <a:t>Potentially</a:t>
            </a:r>
            <a:r>
              <a:rPr lang="de-CH" dirty="0"/>
              <a:t> </a:t>
            </a:r>
            <a:r>
              <a:rPr lang="de-CH" dirty="0" err="1"/>
              <a:t>rerecord</a:t>
            </a:r>
            <a:r>
              <a:rPr lang="de-CH" dirty="0"/>
              <a:t> </a:t>
            </a:r>
            <a:r>
              <a:rPr lang="de-CH" dirty="0" err="1"/>
              <a:t>if</a:t>
            </a:r>
            <a:r>
              <a:rPr lang="de-CH" dirty="0"/>
              <a:t> time </a:t>
            </a:r>
            <a:r>
              <a:rPr lang="de-CH" dirty="0" err="1"/>
              <a:t>permits</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002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a:p>
            <a:endParaRPr lang="en-CA" b="1" dirty="0"/>
          </a:p>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CA" b="1" dirty="0"/>
          </a:p>
        </p:txBody>
      </p:sp>
      <p:sp>
        <p:nvSpPr>
          <p:cNvPr id="4" name="Slide Number Placeholder 3"/>
          <p:cNvSpPr>
            <a:spLocks noGrp="1"/>
          </p:cNvSpPr>
          <p:nvPr>
            <p:ph type="sldNum" sz="quarter" idx="10"/>
          </p:nvPr>
        </p:nvSpPr>
        <p:spPr/>
        <p:txBody>
          <a:bodyPr/>
          <a:lstStyle/>
          <a:p>
            <a:fld id="{8DF7B682-A23C-4AC9-A63F-72C4BE33EF59}" type="slidenum">
              <a:rPr lang="en-CA" smtClean="0"/>
              <a:t>27</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order</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587599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Tx/>
              <a:buNone/>
            </a:pPr>
            <a:r>
              <a:rPr lang="en-US" dirty="0"/>
              <a:t>Very brief</a:t>
            </a:r>
          </a:p>
          <a:p>
            <a:pPr marL="0" lv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0" lvl="0" indent="0">
              <a:buFontTx/>
              <a:buNone/>
            </a:pPr>
            <a:endParaRPr lang="en-US" dirty="0"/>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a:p>
            <a:pPr marL="0" lvl="0" indent="0">
              <a:buFontTx/>
              <a:buNone/>
            </a:pPr>
            <a:endParaRPr lang="en-US" dirty="0"/>
          </a:p>
          <a:p>
            <a:pPr marL="0" lvl="0" indent="0">
              <a:buFontTx/>
              <a:buNone/>
            </a:pPr>
            <a:endParaRPr lang="en-US" dirty="0"/>
          </a:p>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171450" indent="-171450">
              <a:buFontTx/>
              <a:buChar char="-"/>
            </a:pPr>
            <a:endParaRPr lang="en-US" dirty="0"/>
          </a:p>
          <a:p>
            <a:pPr marL="0" lvl="0" indent="0">
              <a:buFontTx/>
              <a:buNone/>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795101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Expired messages are only purged when there is at least one active receiver pulling from the main queue or subscription, that behavior is by design</a:t>
            </a:r>
          </a:p>
          <a:p>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22222"/>
                </a:solidFill>
                <a:effectLst/>
                <a:latin typeface="Consolas" panose="020B0609020204030204" pitchFamily="49" charset="0"/>
              </a:rPr>
              <a:t>    </a:t>
            </a:r>
            <a:r>
              <a:rPr lang="en-US" b="0" dirty="0">
                <a:solidFill>
                  <a:srgbClr val="008000"/>
                </a:solidFill>
                <a:effectLst/>
                <a:latin typeface="Consolas" panose="020B0609020204030204" pitchFamily="49" charset="0"/>
              </a:rPr>
              <a:t>// if not set the default time to live on the queue counts</a:t>
            </a: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809298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boring demo ever ™</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2482390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dirty="0" err="1"/>
              <a:t>QueueDescription.EnableDeadLetteringOnMessageExpiration</a:t>
            </a:r>
            <a:r>
              <a:rPr lang="en-US" dirty="0"/>
              <a:t> or </a:t>
            </a:r>
            <a:r>
              <a:rPr lang="en-US" dirty="0" err="1"/>
              <a:t>SubscriptionDescription.EnableDeadLetteringOnMessageExpiration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t>
            </a:r>
            <a:r>
              <a:rPr lang="en-US" dirty="0" err="1"/>
              <a:t>MigrationTopology</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41834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 represents a unit of isolation and belongs to a tier</a:t>
            </a:r>
          </a:p>
          <a:p>
            <a:r>
              <a:rPr lang="en-US" dirty="0"/>
              <a:t>The following tiers are available</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1232598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NServiceBus</a:t>
            </a:r>
            <a:r>
              <a:rPr lang="en-US" dirty="0"/>
              <a:t> uses SQL Rules to match the enclosed message type</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2973456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with a slight twist</a:t>
            </a:r>
          </a:p>
        </p:txBody>
      </p:sp>
      <p:sp>
        <p:nvSpPr>
          <p:cNvPr id="4" name="Slide Number Placeholder 3"/>
          <p:cNvSpPr>
            <a:spLocks noGrp="1"/>
          </p:cNvSpPr>
          <p:nvPr>
            <p:ph type="sldNum" sz="quarter" idx="5"/>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2907880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9.81 USD per 13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r>
              <a:rPr lang="en-US" dirty="0"/>
              <a:t>Small charges after first 1k connections a month</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 per messaging unit</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p>
          <a:p>
            <a:pPr marL="171450" indent="-171450">
              <a:buFontTx/>
              <a:buChar char="-"/>
            </a:pPr>
            <a:r>
              <a:rPr lang="en-US" dirty="0"/>
              <a:t>Connections included</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3809762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 caveat the new SDK doesn’t support plugins yet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85</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First send </a:t>
            </a:r>
            <a:r>
              <a:rPr lang="de-CH" dirty="0" err="1"/>
              <a:t>messages</a:t>
            </a:r>
            <a:r>
              <a:rPr lang="de-CH" dirty="0"/>
              <a:t> </a:t>
            </a:r>
            <a:r>
              <a:rPr lang="de-CH" dirty="0" err="1"/>
              <a:t>within</a:t>
            </a:r>
            <a:r>
              <a:rPr lang="de-CH" dirty="0"/>
              <a:t> </a:t>
            </a:r>
            <a:r>
              <a:rPr lang="de-CH" dirty="0" err="1"/>
              <a:t>receive</a:t>
            </a:r>
            <a:r>
              <a:rPr lang="de-CH" dirty="0"/>
              <a:t> </a:t>
            </a:r>
            <a:r>
              <a:rPr lang="de-CH" dirty="0" err="1"/>
              <a:t>without</a:t>
            </a:r>
            <a:r>
              <a:rPr lang="de-CH" dirty="0"/>
              <a:t> TX </a:t>
            </a:r>
            <a:r>
              <a:rPr lang="de-CH" dirty="0" err="1"/>
              <a:t>Scope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90</a:t>
            </a:fld>
            <a:endParaRPr lang="de-CH"/>
          </a:p>
        </p:txBody>
      </p:sp>
    </p:spTree>
    <p:extLst>
      <p:ext uri="{BB962C8B-B14F-4D97-AF65-F5344CB8AC3E}">
        <p14:creationId xmlns:p14="http://schemas.microsoft.com/office/powerpoint/2010/main" val="4014286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91</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96</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679869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want to write .NET Code again Azure Service Bus we need to pull in the SDK via </a:t>
            </a:r>
            <a:r>
              <a:rPr lang="en-CA" dirty="0" err="1"/>
              <a:t>nuget</a:t>
            </a:r>
            <a:r>
              <a:rPr lang="en-CA" dirty="0"/>
              <a:t>. Let’s do that</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message ids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101</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Serverless360 –management, monitoring, and troubleshooting</a:t>
            </a:r>
          </a:p>
          <a:p>
            <a:r>
              <a:rPr lang="en-CA" dirty="0" err="1"/>
              <a:t>SBExplorer</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Aside from the predictable throughput and dedicated resources, there are some advanced features that are only available to the premium tier club members</a:t>
            </a:r>
          </a:p>
          <a:p>
            <a:endParaRPr lang="en-US" dirty="0"/>
          </a:p>
          <a:p>
            <a:r>
              <a:rPr lang="en-CA" dirty="0"/>
              <a:t>VNET support</a:t>
            </a:r>
          </a:p>
          <a:p>
            <a:r>
              <a:rPr lang="en-CA" dirty="0" err="1"/>
              <a:t>GeoDR</a:t>
            </a:r>
            <a:endParaRPr lang="en-CA" dirty="0"/>
          </a:p>
          <a:p>
            <a:r>
              <a:rPr lang="en-CA" dirty="0"/>
              <a:t>Azure Zones</a:t>
            </a:r>
          </a:p>
          <a:p>
            <a:r>
              <a:rPr lang="en-CA" dirty="0" err="1"/>
              <a:t>EventGrid</a:t>
            </a:r>
            <a:r>
              <a:rPr lang="en-CA" dirty="0"/>
              <a:t> integration</a:t>
            </a:r>
          </a:p>
          <a:p>
            <a:r>
              <a:rPr lang="en-CA" dirty="0"/>
              <a:t>Dedicated resources</a:t>
            </a:r>
          </a:p>
          <a:p>
            <a:r>
              <a:rPr lang="en-CA" dirty="0"/>
              <a:t>Predictable throughput</a:t>
            </a:r>
          </a:p>
          <a:p>
            <a:r>
              <a:rPr lang="en-CA" dirty="0"/>
              <a:t>1MB message size</a:t>
            </a:r>
          </a:p>
          <a:p>
            <a:endParaRPr lang="en-US" dirty="0"/>
          </a:p>
          <a:p>
            <a:r>
              <a:rPr lang="en-US" dirty="0"/>
              <a:t>Vs</a:t>
            </a:r>
          </a:p>
          <a:p>
            <a:endParaRPr lang="en-US" dirty="0"/>
          </a:p>
          <a:p>
            <a:r>
              <a:rPr lang="en-CA" dirty="0"/>
              <a:t>Lower budget requirement</a:t>
            </a:r>
          </a:p>
          <a:p>
            <a:r>
              <a:rPr lang="en-CA" dirty="0"/>
              <a:t>Multiple namespaces</a:t>
            </a:r>
          </a:p>
          <a:p>
            <a:r>
              <a:rPr lang="en-CA" dirty="0"/>
              <a:t>Decent message size</a:t>
            </a:r>
          </a:p>
          <a:p>
            <a:r>
              <a:rPr lang="en-CA" dirty="0"/>
              <a:t>Gets the job done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105</a:t>
            </a:fld>
            <a:endParaRPr lang="de-CH"/>
          </a:p>
        </p:txBody>
      </p:sp>
    </p:spTree>
    <p:extLst>
      <p:ext uri="{BB962C8B-B14F-4D97-AF65-F5344CB8AC3E}">
        <p14:creationId xmlns:p14="http://schemas.microsoft.com/office/powerpoint/2010/main" val="1412889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108</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109</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110</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it’s that one, scroll down</a:t>
            </a:r>
          </a:p>
          <a:p>
            <a:r>
              <a:rPr lang="en-US" dirty="0"/>
              <a:t>Even further</a:t>
            </a:r>
          </a:p>
          <a:p>
            <a:r>
              <a:rPr lang="en-US" dirty="0"/>
              <a:t>Oh there it is!</a:t>
            </a:r>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76458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are multiple clients available. The service is quite mature and the client libs went through several iterations from</a:t>
            </a:r>
          </a:p>
          <a:p>
            <a:endParaRPr lang="en-US" dirty="0"/>
          </a:p>
          <a:p>
            <a:r>
              <a:rPr lang="en-US" dirty="0" err="1"/>
              <a:t>WindowsAzure.ServiceBus</a:t>
            </a:r>
            <a:endParaRPr lang="en-US" dirty="0"/>
          </a:p>
          <a:p>
            <a:r>
              <a:rPr lang="en-US" dirty="0" err="1"/>
              <a:t>Microsoft.Azure.ServiceBus</a:t>
            </a:r>
            <a:endParaRPr lang="en-US" dirty="0"/>
          </a:p>
          <a:p>
            <a:endParaRPr lang="en-US" dirty="0"/>
          </a:p>
          <a:p>
            <a:r>
              <a:rPr lang="en-US" dirty="0"/>
              <a:t>And finally due to recent alignment efforts across all the Azure SDKs</a:t>
            </a:r>
          </a:p>
          <a:p>
            <a:endParaRPr lang="en-US" dirty="0"/>
          </a:p>
          <a:p>
            <a:r>
              <a:rPr lang="en-US" dirty="0" err="1"/>
              <a:t>Azure.Messaging.ServiceBus</a:t>
            </a:r>
            <a:endParaRPr lang="en-US" dirty="0"/>
          </a:p>
          <a:p>
            <a:endParaRPr lang="en-US" dirty="0"/>
          </a:p>
          <a:p>
            <a:r>
              <a:rPr lang="en-US" dirty="0"/>
              <a:t>Use that one. It’s great. And like the node ecosystem things won’t change for the next two weeks I’m sure ;)</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41201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bring some messages into the broker shall we.</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17760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26.03.2021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26.03.2021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26.03.2021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26.03.2021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26.03.2021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26.03.2021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26.03.2021</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26.03.2021</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26.03.2021</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26.03.2021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26.03.2021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26.03.2021</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45.png"/></Relationships>
</file>

<file path=ppt/slides/_rels/slide10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www.1001fonts.com/fake-receipt-font.html" TargetMode="External"/><Relationship Id="rId7"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4"/><Relationship Id="rId1" Type="http://schemas.openxmlformats.org/officeDocument/2006/relationships/video" Target="NULL"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1.png"/><Relationship Id="rId4"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2.png"/><Relationship Id="rId4"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31.png"/><Relationship Id="rId4" Type="http://schemas.openxmlformats.org/officeDocument/2006/relationships/notesSlide" Target="../notesSlides/notesSlide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33.png"/><Relationship Id="rId4" Type="http://schemas.openxmlformats.org/officeDocument/2006/relationships/notesSlide" Target="../notesSlides/notesSlide3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37.png"/><Relationship Id="rId4" Type="http://schemas.openxmlformats.org/officeDocument/2006/relationships/notesSlide" Target="../notesSlides/notesSlide4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40.png"/><Relationship Id="rId4" Type="http://schemas.openxmlformats.org/officeDocument/2006/relationships/notesSlide" Target="../notesSlides/notesSlide4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4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19AC8-0608-45AA-9628-2D5DE8BED1D4}"/>
              </a:ext>
            </a:extLst>
          </p:cNvPr>
          <p:cNvPicPr>
            <a:picLocks noChangeAspect="1"/>
          </p:cNvPicPr>
          <p:nvPr/>
        </p:nvPicPr>
        <p:blipFill rotWithShape="1">
          <a:blip r:embed="rId3"/>
          <a:srcRect l="6641" t="17392" r="76020" b="70276"/>
          <a:stretch/>
        </p:blipFill>
        <p:spPr>
          <a:xfrm>
            <a:off x="1801594" y="1317072"/>
            <a:ext cx="8588813" cy="4295756"/>
          </a:xfrm>
          <a:prstGeom prst="rect">
            <a:avLst/>
          </a:prstGeom>
        </p:spPr>
      </p:pic>
      <p:sp>
        <p:nvSpPr>
          <p:cNvPr id="6" name="Rectangle 5">
            <a:extLst>
              <a:ext uri="{FF2B5EF4-FFF2-40B4-BE49-F238E27FC236}">
                <a16:creationId xmlns:a16="http://schemas.microsoft.com/office/drawing/2014/main" id="{D4017A39-6A70-431E-833B-0F9F4344D0FF}"/>
              </a:ext>
            </a:extLst>
          </p:cNvPr>
          <p:cNvSpPr/>
          <p:nvPr/>
        </p:nvSpPr>
        <p:spPr>
          <a:xfrm>
            <a:off x="1535185" y="3967993"/>
            <a:ext cx="1493241" cy="171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AFB2A5-B0FA-4D42-8D7C-68CFAE05022B}"/>
              </a:ext>
            </a:extLst>
          </p:cNvPr>
          <p:cNvSpPr/>
          <p:nvPr/>
        </p:nvSpPr>
        <p:spPr>
          <a:xfrm>
            <a:off x="10261134" y="4221061"/>
            <a:ext cx="1493241" cy="171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051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essions_Part">
            <a:hlinkClick r:id="" action="ppaction://media"/>
            <a:extLst>
              <a:ext uri="{FF2B5EF4-FFF2-40B4-BE49-F238E27FC236}">
                <a16:creationId xmlns:a16="http://schemas.microsoft.com/office/drawing/2014/main" id="{7BED5338-4C70-4D33-B2B6-A1EAF6D338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7829"/>
            <a:ext cx="13611175" cy="7656286"/>
          </a:xfrm>
          <a:prstGeom prst="rect">
            <a:avLst/>
          </a:prstGeom>
        </p:spPr>
      </p:pic>
    </p:spTree>
    <p:extLst>
      <p:ext uri="{BB962C8B-B14F-4D97-AF65-F5344CB8AC3E}">
        <p14:creationId xmlns:p14="http://schemas.microsoft.com/office/powerpoint/2010/main" val="7158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569978-7F34-4260-A299-2270E7B568A7}"/>
              </a:ext>
            </a:extLst>
          </p:cNvPr>
          <p:cNvSpPr txBox="1"/>
          <p:nvPr/>
        </p:nvSpPr>
        <p:spPr>
          <a:xfrm>
            <a:off x="361950" y="2274838"/>
            <a:ext cx="11468100"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queueDescription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CreateQueueOptions</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RequiresDuplicateDetection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DuplicateDetectionHistoryTimeWindow</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20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queueDescription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80197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A4E9C1-13A0-4E96-95F8-6519FD9DB500}"/>
              </a:ext>
            </a:extLst>
          </p:cNvPr>
          <p:cNvSpPr txBox="1"/>
          <p:nvPr/>
        </p:nvSpPr>
        <p:spPr>
          <a:xfrm>
            <a:off x="381000" y="1351508"/>
            <a:ext cx="114300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content</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Encoding</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UTF8</a:t>
            </a:r>
            <a:r>
              <a:rPr lang="en-US" sz="2400" b="0" dirty="0">
                <a:solidFill>
                  <a:srgbClr val="222222"/>
                </a:solidFill>
                <a:effectLst/>
                <a:latin typeface="Consolas" panose="020B0609020204030204" pitchFamily="49" charset="0"/>
              </a:rPr>
              <a:t>.</a:t>
            </a:r>
            <a:r>
              <a:rPr lang="en-US" sz="2400" b="0" dirty="0">
                <a:solidFill>
                  <a:srgbClr val="795E26"/>
                </a:solidFill>
                <a:effectLst/>
                <a:latin typeface="Consolas" panose="020B0609020204030204" pitchFamily="49" charset="0"/>
              </a:rPr>
              <a:t>GetBytes</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"Message1Message1"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Guid</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ToString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List</a:t>
            </a:r>
            <a:r>
              <a:rPr lang="en-US" sz="2400" b="0" dirty="0">
                <a:solidFill>
                  <a:srgbClr val="222222"/>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SendMessagesAsync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663164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_Part">
            <a:hlinkClick r:id="" action="ppaction://media"/>
            <a:extLst>
              <a:ext uri="{FF2B5EF4-FFF2-40B4-BE49-F238E27FC236}">
                <a16:creationId xmlns:a16="http://schemas.microsoft.com/office/drawing/2014/main" id="{A88E4200-2FB4-4153-A2B8-10873C7BC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1"/>
            <a:ext cx="13582146" cy="7639957"/>
          </a:xfrm>
          <a:prstGeom prst="rect">
            <a:avLst/>
          </a:prstGeom>
        </p:spPr>
      </p:pic>
    </p:spTree>
    <p:extLst>
      <p:ext uri="{BB962C8B-B14F-4D97-AF65-F5344CB8AC3E}">
        <p14:creationId xmlns:p14="http://schemas.microsoft.com/office/powerpoint/2010/main" val="41578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3"/>
            <a:extLst>
              <a:ext uri="{FF2B5EF4-FFF2-40B4-BE49-F238E27FC236}">
                <a16:creationId xmlns:a16="http://schemas.microsoft.com/office/drawing/2014/main" id="{EF3F110D-9370-4AB6-B148-DCEE98426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8C31F-EC8D-435C-BB73-EDF59316478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9327" y="0"/>
            <a:ext cx="10653346" cy="6858000"/>
          </a:xfrm>
          <a:prstGeom prst="rect">
            <a:avLst/>
          </a:prstGeom>
        </p:spPr>
      </p:pic>
      <p:sp>
        <p:nvSpPr>
          <p:cNvPr id="5" name="Rectangle 4">
            <a:extLst>
              <a:ext uri="{FF2B5EF4-FFF2-40B4-BE49-F238E27FC236}">
                <a16:creationId xmlns:a16="http://schemas.microsoft.com/office/drawing/2014/main" id="{7BB20E23-FF81-41D0-A8E1-9DC8CC3F44AA}"/>
              </a:ext>
            </a:extLst>
          </p:cNvPr>
          <p:cNvSpPr/>
          <p:nvPr/>
        </p:nvSpPr>
        <p:spPr>
          <a:xfrm>
            <a:off x="1879141" y="2497976"/>
            <a:ext cx="8433719" cy="1862048"/>
          </a:xfrm>
          <a:prstGeom prst="rect">
            <a:avLst/>
          </a:prstGeom>
          <a:solidFill>
            <a:schemeClr val="bg1">
              <a:alpha val="95000"/>
            </a:schemeClr>
          </a:solidFill>
        </p:spPr>
        <p:txBody>
          <a:bodyPr wrap="none">
            <a:spAutoFit/>
          </a:bodyPr>
          <a:lstStyle/>
          <a:p>
            <a:r>
              <a:rPr lang="en-US" sz="7200" dirty="0">
                <a:solidFill>
                  <a:schemeClr val="tx2"/>
                </a:solidFill>
                <a:latin typeface="Yanone Kaffeesatz Regular" panose="02000000000000000000" pitchFamily="2" charset="0"/>
              </a:rPr>
              <a:t>go.particular.net/</a:t>
            </a:r>
            <a:r>
              <a:rPr lang="en-US" sz="11500" dirty="0">
                <a:solidFill>
                  <a:schemeClr val="accent4"/>
                </a:solidFill>
                <a:latin typeface="Yanone Kaffeesatz Regular" panose="02000000000000000000" pitchFamily="2" charset="0"/>
              </a:rPr>
              <a:t>sample</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434660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988672" y="1851645"/>
            <a:ext cx="1021465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Management</a:t>
            </a:r>
            <a:endParaRPr lang="de-CH" sz="2000" dirty="0"/>
          </a:p>
        </p:txBody>
      </p:sp>
    </p:spTree>
    <p:extLst>
      <p:ext uri="{BB962C8B-B14F-4D97-AF65-F5344CB8AC3E}">
        <p14:creationId xmlns:p14="http://schemas.microsoft.com/office/powerpoint/2010/main" val="424719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175A1-981E-4075-8339-A0FD6A220C57}"/>
              </a:ext>
            </a:extLst>
          </p:cNvPr>
          <p:cNvSpPr txBox="1"/>
          <p:nvPr/>
        </p:nvSpPr>
        <p:spPr>
          <a:xfrm>
            <a:off x="309563" y="2828836"/>
            <a:ext cx="11572875"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client</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dirty="0" err="1">
                <a:solidFill>
                  <a:srgbClr val="267F99"/>
                </a:solidFill>
                <a:latin typeface="Consolas" panose="020B0609020204030204" pitchFamily="49" charset="0"/>
              </a:rPr>
              <a:t>ServiceBusAdministrationClient</a:t>
            </a:r>
            <a:r>
              <a:rPr lang="en-US" sz="2400" dirty="0">
                <a:solidFill>
                  <a:srgbClr val="267F99"/>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A2EA787-4350-4A8E-A7E8-90BD4C02D063}"/>
              </a:ext>
            </a:extLst>
          </p:cNvPr>
          <p:cNvSpPr txBox="1"/>
          <p:nvPr/>
        </p:nvSpPr>
        <p:spPr>
          <a:xfrm>
            <a:off x="190151" y="2967335"/>
            <a:ext cx="11811699"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0743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32B97-65E4-487D-B8EB-EB150EFF0039}"/>
              </a:ext>
            </a:extLst>
          </p:cNvPr>
          <p:cNvSpPr txBox="1"/>
          <p:nvPr/>
        </p:nvSpPr>
        <p:spPr>
          <a:xfrm>
            <a:off x="558800" y="982177"/>
            <a:ext cx="11074400" cy="5262979"/>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receiverOptions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ServiceBusReceiverOptions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ReceiveMode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ServiceBusReceiveMode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PeekLock</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PrefetchCount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SubQueue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SubQueue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None</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endParaRPr lang="en-US" sz="2400" b="0" dirty="0">
              <a:solidFill>
                <a:srgbClr val="001080"/>
              </a:solidFill>
              <a:effectLst/>
              <a:latin typeface="Consolas" panose="020B0609020204030204" pitchFamily="49" charset="0"/>
            </a:endParaRPr>
          </a:p>
          <a:p>
            <a:r>
              <a:rPr lang="en-US" sz="2400" dirty="0">
                <a:solidFill>
                  <a:srgbClr val="001080"/>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receiverOptions</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foreach</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in</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ReceiveMessagesAsync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consume message</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9694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ED52AA-8FA4-4FF1-AC8A-63EDB426CCCA}"/>
              </a:ext>
            </a:extLst>
          </p:cNvPr>
          <p:cNvSpPr/>
          <p:nvPr/>
        </p:nvSpPr>
        <p:spPr>
          <a:xfrm>
            <a:off x="211608" y="5956184"/>
            <a:ext cx="11871335" cy="461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D677E14-97E9-49D0-BCEC-F78C6B2190A0}"/>
              </a:ext>
            </a:extLst>
          </p:cNvPr>
          <p:cNvSpPr txBox="1"/>
          <p:nvPr/>
        </p:nvSpPr>
        <p:spPr>
          <a:xfrm>
            <a:off x="1041400" y="1351508"/>
            <a:ext cx="101092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processorOptions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ServiceBusProcessorOptions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AutoCompleteMessages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false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MaxConcurrentCalls</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MaxAutoLockRenewalDuration</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FromMinutes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p>
          <a:p>
            <a:r>
              <a:rPr lang="en-US" sz="2400" b="0" dirty="0">
                <a:solidFill>
                  <a:srgbClr val="00108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ReceiveMode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ServiceBusReceiveMode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PeekLock</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PrefetchCount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CreateProcessor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processorOptions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7845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A5DDFC-CB17-4CA4-97CD-D4D8BB4D4976}"/>
              </a:ext>
            </a:extLst>
          </p:cNvPr>
          <p:cNvSpPr txBox="1"/>
          <p:nvPr/>
        </p:nvSpPr>
        <p:spPr>
          <a:xfrm>
            <a:off x="831850" y="1305342"/>
            <a:ext cx="10528300" cy="4893647"/>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ProcessMessageAsync</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async</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messageEventArgs</a:t>
            </a:r>
            <a:r>
              <a:rPr lang="en-US" sz="2400" b="0" dirty="0">
                <a:solidFill>
                  <a:srgbClr val="000000"/>
                </a:solidFill>
                <a:effectLst/>
                <a:latin typeface="Consolas" panose="020B0609020204030204" pitchFamily="49" charset="0"/>
              </a:rPr>
              <a:t> =&gt;</a:t>
            </a: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$"Received message with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MessageId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 </a:t>
            </a:r>
            <a:br>
              <a:rPr lang="en-US" sz="2400" b="0" dirty="0">
                <a:solidFill>
                  <a:srgbClr val="A31515"/>
                </a:solidFill>
                <a:effectLst/>
                <a:latin typeface="Consolas" panose="020B0609020204030204" pitchFamily="49" charset="0"/>
              </a:rPr>
            </a:br>
            <a:r>
              <a:rPr lang="en-US" sz="2400" b="0" dirty="0">
                <a:solidFill>
                  <a:srgbClr val="A31515"/>
                </a:solidFill>
                <a:effectLst/>
                <a:latin typeface="Consolas" panose="020B0609020204030204" pitchFamily="49" charset="0"/>
              </a:rPr>
              <a:t>				and content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UTF8</a:t>
            </a:r>
            <a:r>
              <a:rPr lang="en-US" sz="2400" b="0" dirty="0">
                <a:solidFill>
                  <a:srgbClr val="222222"/>
                </a:solidFill>
                <a:effectLst/>
                <a:latin typeface="Consolas" panose="020B0609020204030204" pitchFamily="49" charset="0"/>
              </a:rPr>
              <a:t>.</a:t>
            </a:r>
            <a:r>
              <a:rPr lang="en-US" sz="2400" b="0" dirty="0">
                <a:solidFill>
                  <a:srgbClr val="795E26"/>
                </a:solidFill>
                <a:effectLst/>
                <a:latin typeface="Consolas" panose="020B0609020204030204" pitchFamily="49" charset="0"/>
              </a:rPr>
              <a:t>GetString</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Body</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endParaRPr lang="en-US" sz="2400" b="0" dirty="0">
              <a:solidFill>
                <a:srgbClr val="222222"/>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    </a:t>
            </a:r>
            <a:r>
              <a:rPr lang="en-US" sz="2400" b="0" dirty="0">
                <a:solidFill>
                  <a:srgbClr val="008000"/>
                </a:solidFill>
                <a:effectLst/>
                <a:latin typeface="Consolas" panose="020B0609020204030204" pitchFamily="49" charset="0"/>
              </a:rPr>
              <a:t>// throw new </a:t>
            </a:r>
            <a:r>
              <a:rPr lang="en-US" sz="2400" b="0" dirty="0" err="1">
                <a:solidFill>
                  <a:srgbClr val="008000"/>
                </a:solidFill>
                <a:effectLst/>
                <a:latin typeface="Consolas" panose="020B0609020204030204" pitchFamily="49" charset="0"/>
              </a:rPr>
              <a:t>InvalidOperationException</a:t>
            </a:r>
            <a:r>
              <a:rPr lang="en-US" sz="2400" b="0" dirty="0">
                <a:solidFill>
                  <a:srgbClr val="008000"/>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messageEventArgs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CompleteMessageAsync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17694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992CC-0AD2-47A9-987C-7A9AA215FE6D}"/>
              </a:ext>
            </a:extLst>
          </p:cNvPr>
          <p:cNvSpPr txBox="1"/>
          <p:nvPr/>
        </p:nvSpPr>
        <p:spPr>
          <a:xfrm>
            <a:off x="1155700" y="1582341"/>
            <a:ext cx="9880600" cy="4154984"/>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ProcessErrorAsync</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async</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errorEventArgs</a:t>
            </a:r>
            <a:r>
              <a:rPr lang="en-US" sz="2400" b="0" dirty="0">
                <a:solidFill>
                  <a:srgbClr val="000000"/>
                </a:solidFill>
                <a:effectLst/>
                <a:latin typeface="Consolas" panose="020B0609020204030204" pitchFamily="49" charset="0"/>
              </a:rPr>
              <a:t> =&gt;</a:t>
            </a: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$"Exception: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Exception</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FullyQualifiedNamespace</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FullyQualifiedNamespace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ErrorSource</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ErrorSource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EntityPath</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EntityPath</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8044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12F650-3691-44D4-9F19-35FAD441677C}"/>
              </a:ext>
            </a:extLst>
          </p:cNvPr>
          <p:cNvSpPr txBox="1"/>
          <p:nvPr/>
        </p:nvSpPr>
        <p:spPr>
          <a:xfrm>
            <a:off x="2641600" y="2459504"/>
            <a:ext cx="69088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StartProcessingAsync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untilStopRequired</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StopProcessingAsync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98905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zoom_0">
            <a:hlinkClick r:id="" action="ppaction://media"/>
            <a:extLst>
              <a:ext uri="{FF2B5EF4-FFF2-40B4-BE49-F238E27FC236}">
                <a16:creationId xmlns:a16="http://schemas.microsoft.com/office/drawing/2014/main" id="{2C066C0E-8F65-4325-B879-87D6C6329327}"/>
              </a:ext>
            </a:extLst>
          </p:cNvPr>
          <p:cNvPicPr>
            <a:picLocks noChangeAspect="1"/>
          </p:cNvPicPr>
          <p:nvPr>
            <a:videoFile r:link="rId1"/>
            <p:extLst>
              <p:ext uri="{DAA4B4D4-6D71-4841-9C94-3DE7FCFB9230}">
                <p14:media xmlns:p14="http://schemas.microsoft.com/office/powerpoint/2010/main" r:embed="rId2">
                  <p14:trim st="6165" end="5324"/>
                </p14:media>
              </p:ext>
            </p:extLst>
          </p:nvPr>
        </p:nvPicPr>
        <p:blipFill>
          <a:blip r:embed="rId5"/>
          <a:stretch>
            <a:fillRect/>
          </a:stretch>
        </p:blipFill>
        <p:spPr>
          <a:xfrm>
            <a:off x="0" y="-385004"/>
            <a:ext cx="12876450" cy="7243003"/>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FE82CC-1D3F-4225-A73F-74306555DDA0}"/>
              </a:ext>
            </a:extLst>
          </p:cNvPr>
          <p:cNvSpPr txBox="1"/>
          <p:nvPr/>
        </p:nvSpPr>
        <p:spPr>
          <a:xfrm>
            <a:off x="776288" y="1536174"/>
            <a:ext cx="10639425"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connectionSharingSender</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endParaRPr lang="en-US" sz="2400" b="0" dirty="0">
              <a:solidFill>
                <a:srgbClr val="0000FF"/>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4714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zoom_0">
            <a:hlinkClick r:id="" action="ppaction://media"/>
            <a:extLst>
              <a:ext uri="{FF2B5EF4-FFF2-40B4-BE49-F238E27FC236}">
                <a16:creationId xmlns:a16="http://schemas.microsoft.com/office/drawing/2014/main" id="{5007B9D4-A374-40A3-BB45-35CB2F4F63EA}"/>
              </a:ext>
            </a:extLst>
          </p:cNvPr>
          <p:cNvPicPr>
            <a:picLocks noChangeAspect="1"/>
          </p:cNvPicPr>
          <p:nvPr>
            <a:videoFile r:link="rId1"/>
            <p:extLst>
              <p:ext uri="{DAA4B4D4-6D71-4841-9C94-3DE7FCFB9230}">
                <p14:media xmlns:p14="http://schemas.microsoft.com/office/powerpoint/2010/main" r:embed="rId2">
                  <p14:trim st="6664" end="2139"/>
                </p14:media>
              </p:ext>
            </p:extLst>
          </p:nvPr>
        </p:nvPicPr>
        <p:blipFill>
          <a:blip r:embed="rId4"/>
          <a:stretch>
            <a:fillRect/>
          </a:stretch>
        </p:blipFill>
        <p:spPr>
          <a:xfrm>
            <a:off x="1" y="-427037"/>
            <a:ext cx="12192000" cy="7285037"/>
          </a:xfrm>
          <a:prstGeom prst="rect">
            <a:avLst/>
          </a:prstGeom>
        </p:spPr>
      </p:pic>
    </p:spTree>
    <p:extLst>
      <p:ext uri="{BB962C8B-B14F-4D97-AF65-F5344CB8AC3E}">
        <p14:creationId xmlns:p14="http://schemas.microsoft.com/office/powerpoint/2010/main" val="85047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8856F9B-DB43-4569-ADEA-AF161A99E9CA}"/>
              </a:ext>
            </a:extLst>
          </p:cNvPr>
          <p:cNvGrpSpPr/>
          <p:nvPr/>
        </p:nvGrpSpPr>
        <p:grpSpPr>
          <a:xfrm>
            <a:off x="4009417" y="968237"/>
            <a:ext cx="4173166" cy="4921526"/>
            <a:chOff x="3521210" y="825619"/>
            <a:chExt cx="4173166" cy="4921526"/>
          </a:xfrm>
        </p:grpSpPr>
        <p:sp>
          <p:nvSpPr>
            <p:cNvPr id="2" name="TextBox 1">
              <a:extLst>
                <a:ext uri="{FF2B5EF4-FFF2-40B4-BE49-F238E27FC236}">
                  <a16:creationId xmlns:a16="http://schemas.microsoft.com/office/drawing/2014/main" id="{1963CF6C-814E-4761-A712-E508A5431AFF}"/>
                </a:ext>
              </a:extLst>
            </p:cNvPr>
            <p:cNvSpPr txBox="1"/>
            <p:nvPr/>
          </p:nvSpPr>
          <p:spPr>
            <a:xfrm>
              <a:off x="3931914" y="825619"/>
              <a:ext cx="3351758" cy="10194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Namespace</a:t>
              </a:r>
              <a:endParaRPr lang="en-US" sz="4800" kern="0" dirty="0">
                <a:solidFill>
                  <a:schemeClr val="tx2"/>
                </a:solidFill>
                <a:latin typeface="Yanone Kaffeesatz Regular" panose="02000000000000000000" pitchFamily="2" charset="0"/>
              </a:endParaRPr>
            </a:p>
          </p:txBody>
        </p:sp>
        <p:grpSp>
          <p:nvGrpSpPr>
            <p:cNvPr id="3" name="Gruppieren 12">
              <a:extLst>
                <a:ext uri="{FF2B5EF4-FFF2-40B4-BE49-F238E27FC236}">
                  <a16:creationId xmlns:a16="http://schemas.microsoft.com/office/drawing/2014/main" id="{D3CDAE3E-65D1-4224-8C64-BE86663261B6}"/>
                </a:ext>
              </a:extLst>
            </p:cNvPr>
            <p:cNvGrpSpPr/>
            <p:nvPr/>
          </p:nvGrpSpPr>
          <p:grpSpPr>
            <a:xfrm>
              <a:off x="3521210" y="1870354"/>
              <a:ext cx="4173166" cy="3876791"/>
              <a:chOff x="2509736" y="1916348"/>
              <a:chExt cx="4173166" cy="3876791"/>
            </a:xfrm>
          </p:grpSpPr>
          <p:sp>
            <p:nvSpPr>
              <p:cNvPr id="4" name="Rechteck 8">
                <a:extLst>
                  <a:ext uri="{FF2B5EF4-FFF2-40B4-BE49-F238E27FC236}">
                    <a16:creationId xmlns:a16="http://schemas.microsoft.com/office/drawing/2014/main" id="{D4992542-4956-4332-9CE6-3C013E5D4802}"/>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07AB61FB-A890-4B07-A35A-58F40F2481F3}"/>
                  </a:ext>
                </a:extLst>
              </p:cNvPr>
              <p:cNvSpPr txBox="1"/>
              <p:nvPr/>
            </p:nvSpPr>
            <p:spPr>
              <a:xfrm>
                <a:off x="3404517" y="5133827"/>
                <a:ext cx="2562805" cy="659312"/>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Unit of Isolation</a:t>
                </a:r>
                <a:endParaRPr lang="en-US" sz="3600" kern="0" dirty="0">
                  <a:solidFill>
                    <a:schemeClr val="accent3"/>
                  </a:solidFill>
                  <a:latin typeface="Yanone Kaffeesatz Regular" panose="02000000000000000000" pitchFamily="2" charset="0"/>
                </a:endParaRPr>
              </a:p>
            </p:txBody>
          </p:sp>
        </p:grpSp>
      </p:grpSp>
      <p:grpSp>
        <p:nvGrpSpPr>
          <p:cNvPr id="9" name="Group 8">
            <a:extLst>
              <a:ext uri="{FF2B5EF4-FFF2-40B4-BE49-F238E27FC236}">
                <a16:creationId xmlns:a16="http://schemas.microsoft.com/office/drawing/2014/main" id="{29485120-451B-4E3B-BAA5-40453DAC2AA0}"/>
              </a:ext>
            </a:extLst>
          </p:cNvPr>
          <p:cNvGrpSpPr/>
          <p:nvPr/>
        </p:nvGrpSpPr>
        <p:grpSpPr>
          <a:xfrm>
            <a:off x="5291954" y="3074024"/>
            <a:ext cx="1608091" cy="1095375"/>
            <a:chOff x="4909250" y="3248025"/>
            <a:chExt cx="1608091" cy="1095375"/>
          </a:xfrm>
        </p:grpSpPr>
        <p:sp>
          <p:nvSpPr>
            <p:cNvPr id="8" name="Rectangle 7">
              <a:extLst>
                <a:ext uri="{FF2B5EF4-FFF2-40B4-BE49-F238E27FC236}">
                  <a16:creationId xmlns:a16="http://schemas.microsoft.com/office/drawing/2014/main" id="{C9183C0D-D98A-44B3-BD28-81C0BF581C04}"/>
                </a:ext>
              </a:extLst>
            </p:cNvPr>
            <p:cNvSpPr/>
            <p:nvPr/>
          </p:nvSpPr>
          <p:spPr>
            <a:xfrm>
              <a:off x="5240991" y="3429000"/>
              <a:ext cx="1276350" cy="9144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kern="0" dirty="0">
                <a:solidFill>
                  <a:schemeClr val="bg1"/>
                </a:solidFill>
                <a:latin typeface="Yanone Kaffeesatz Regular" panose="02000000000000000000" pitchFamily="2" charset="0"/>
              </a:endParaRPr>
            </a:p>
          </p:txBody>
        </p:sp>
        <p:sp>
          <p:nvSpPr>
            <p:cNvPr id="7" name="Rectangle 6">
              <a:extLst>
                <a:ext uri="{FF2B5EF4-FFF2-40B4-BE49-F238E27FC236}">
                  <a16:creationId xmlns:a16="http://schemas.microsoft.com/office/drawing/2014/main" id="{E6521C3F-FC9A-4EA7-B0D7-CEFAAE6B4643}"/>
                </a:ext>
              </a:extLst>
            </p:cNvPr>
            <p:cNvSpPr/>
            <p:nvPr/>
          </p:nvSpPr>
          <p:spPr>
            <a:xfrm>
              <a:off x="4909250" y="3248025"/>
              <a:ext cx="1276350"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kern="0" dirty="0">
                  <a:solidFill>
                    <a:schemeClr val="bg1"/>
                  </a:solidFill>
                  <a:latin typeface="Yanone Kaffeesatz Regular" panose="02000000000000000000" pitchFamily="2" charset="0"/>
                </a:rPr>
                <a:t>Entities</a:t>
              </a:r>
            </a:p>
          </p:txBody>
        </p:sp>
      </p:grpSp>
    </p:spTree>
    <p:extLst>
      <p:ext uri="{BB962C8B-B14F-4D97-AF65-F5344CB8AC3E}">
        <p14:creationId xmlns:p14="http://schemas.microsoft.com/office/powerpoint/2010/main" val="3980773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78AC6B-7FD4-4BC9-A5F5-EEE8FF91C05B}"/>
              </a:ext>
            </a:extLst>
          </p:cNvPr>
          <p:cNvSpPr txBox="1"/>
          <p:nvPr/>
        </p:nvSpPr>
        <p:spPr>
          <a:xfrm>
            <a:off x="923925" y="1166843"/>
            <a:ext cx="10344150" cy="489364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senderWithDedicatedConnection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receiverWithDedicatedConnection</a:t>
            </a:r>
            <a:r>
              <a:rPr lang="en-US" sz="2400" b="0" dirty="0">
                <a:solidFill>
                  <a:srgbClr val="000000"/>
                </a:solidFill>
                <a:effectLst/>
                <a:latin typeface="Consolas" panose="020B0609020204030204" pitchFamily="49" charset="0"/>
              </a:rPr>
              <a:t> = </a:t>
            </a:r>
          </a:p>
          <a:p>
            <a:r>
              <a:rPr lang="en-US" sz="2400" dirty="0">
                <a:solidFill>
                  <a:srgbClr val="000000"/>
                </a:solidFill>
                <a:latin typeface="Consolas" panose="020B0609020204030204" pitchFamily="49" charset="0"/>
              </a:rPr>
              <a:t>		</a:t>
            </a:r>
            <a:r>
              <a:rPr lang="en-US" sz="2400" b="0" dirty="0" err="1">
                <a:solidFill>
                  <a:srgbClr val="001080"/>
                </a:solidFill>
                <a:effectLst/>
                <a:latin typeface="Consolas" panose="020B0609020204030204" pitchFamily="49" charset="0"/>
              </a:rPr>
              <a:t>receiverServiceBusClient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senderWithDedicatedConnection</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receiverWithDedicatedConnection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016788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5EB28-AE58-4EDF-9DE7-107CF504D2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1044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5975FC-0DD1-4744-956A-259B320F58A0}"/>
              </a:ext>
            </a:extLst>
          </p:cNvPr>
          <p:cNvSpPr txBox="1"/>
          <p:nvPr/>
        </p:nvSpPr>
        <p:spPr>
          <a:xfrm>
            <a:off x="190500" y="2274838"/>
            <a:ext cx="118110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DateTimeOffset</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UtcNow</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ScheduleMessageAsync</a:t>
            </a:r>
            <a:r>
              <a:rPr lang="en-US" sz="2400" b="0" dirty="0">
                <a:solidFill>
                  <a:srgbClr val="222222"/>
                </a:solidFill>
                <a:effectLst/>
                <a:latin typeface="Consolas" panose="020B0609020204030204" pitchFamily="49" charset="0"/>
              </a:rPr>
              <a:t>(</a:t>
            </a:r>
          </a:p>
          <a:p>
            <a:r>
              <a:rPr lang="en-US" sz="2400" dirty="0">
                <a:solidFill>
                  <a:srgbClr val="222222"/>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p>
        </p:txBody>
      </p:sp>
    </p:spTree>
    <p:extLst>
      <p:ext uri="{BB962C8B-B14F-4D97-AF65-F5344CB8AC3E}">
        <p14:creationId xmlns:p14="http://schemas.microsoft.com/office/powerpoint/2010/main" val="1452499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887C59-2926-4F3A-B1AE-675CC547DA1A}"/>
              </a:ext>
            </a:extLst>
          </p:cNvPr>
          <p:cNvSpPr txBox="1"/>
          <p:nvPr/>
        </p:nvSpPr>
        <p:spPr>
          <a:xfrm>
            <a:off x="438150" y="2274838"/>
            <a:ext cx="11315700" cy="156966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sequenceId</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ScheduleMessageAsync</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CancelScheduledMessageAsync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sequenceId</a:t>
            </a:r>
            <a:r>
              <a:rPr lang="en-US" sz="2400" b="0" dirty="0">
                <a:solidFill>
                  <a:srgbClr val="222222"/>
                </a:solidFill>
                <a:effectLst/>
                <a:latin typeface="Consolas" panose="020B0609020204030204" pitchFamily="49" charset="0"/>
              </a:rPr>
              <a:t>);</a:t>
            </a:r>
          </a:p>
        </p:txBody>
      </p:sp>
    </p:spTree>
    <p:extLst>
      <p:ext uri="{BB962C8B-B14F-4D97-AF65-F5344CB8AC3E}">
        <p14:creationId xmlns:p14="http://schemas.microsoft.com/office/powerpoint/2010/main" val="4213849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8FA284-FE9E-46DC-836A-485236C61649}"/>
              </a:ext>
            </a:extLst>
          </p:cNvPr>
          <p:cNvSpPr/>
          <p:nvPr/>
        </p:nvSpPr>
        <p:spPr>
          <a:xfrm>
            <a:off x="422988" y="4136571"/>
            <a:ext cx="1152226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4317D4C-A012-4034-8014-382AEECC1BE4}"/>
              </a:ext>
            </a:extLst>
          </p:cNvPr>
          <p:cNvSpPr txBox="1"/>
          <p:nvPr/>
        </p:nvSpPr>
        <p:spPr>
          <a:xfrm>
            <a:off x="211494" y="982177"/>
            <a:ext cx="11769012" cy="378565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"Half life"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TimeToLive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Prepare</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SimulateActiveReceiver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35060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C4EBA-E3C2-4BFA-BC6F-78A7DE2BA869}"/>
              </a:ext>
            </a:extLst>
          </p:cNvPr>
          <p:cNvSpPr txBox="1"/>
          <p:nvPr/>
        </p:nvSpPr>
        <p:spPr>
          <a:xfrm>
            <a:off x="1381125" y="2274838"/>
            <a:ext cx="9242425"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CreateQueueOptions</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DeadLetteringOnMessageExpiration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MaxDeliveryCount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3132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C3E238-E07C-489A-A0CB-9D8608261560}"/>
              </a:ext>
            </a:extLst>
          </p:cNvPr>
          <p:cNvSpPr/>
          <p:nvPr/>
        </p:nvSpPr>
        <p:spPr>
          <a:xfrm>
            <a:off x="1638300" y="265430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186A9-EAFB-47C4-8714-F05D7550D351}"/>
              </a:ext>
            </a:extLst>
          </p:cNvPr>
          <p:cNvSpPr/>
          <p:nvPr/>
        </p:nvSpPr>
        <p:spPr>
          <a:xfrm>
            <a:off x="1790700" y="432435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AB3C40-F0A2-4065-AA3D-5594F55FE070}"/>
              </a:ext>
            </a:extLst>
          </p:cNvPr>
          <p:cNvSpPr txBox="1"/>
          <p:nvPr/>
        </p:nvSpPr>
        <p:spPr>
          <a:xfrm>
            <a:off x="1682750" y="2459504"/>
            <a:ext cx="88265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"Half life"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TimeToLive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10094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FEC5E-D327-405E-8A1D-6A6F78DFC797}"/>
              </a:ext>
            </a:extLst>
          </p:cNvPr>
          <p:cNvSpPr txBox="1"/>
          <p:nvPr/>
        </p:nvSpPr>
        <p:spPr>
          <a:xfrm>
            <a:off x="1371600" y="3013502"/>
            <a:ext cx="9448800"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"Delivery Count"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65479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5BD86E-43A5-4E41-902C-43E38049A497}"/>
              </a:ext>
            </a:extLst>
          </p:cNvPr>
          <p:cNvSpPr txBox="1"/>
          <p:nvPr/>
        </p:nvSpPr>
        <p:spPr>
          <a:xfrm>
            <a:off x="1006474" y="2967335"/>
            <a:ext cx="10321925" cy="1200329"/>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"Poor Soul"</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ApplicationProperties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Yehaa</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"Why so happy?"</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65949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FFF2F-C8EC-49F4-9372-1917E28C0221}"/>
              </a:ext>
            </a:extLst>
          </p:cNvPr>
          <p:cNvSpPr txBox="1"/>
          <p:nvPr/>
        </p:nvSpPr>
        <p:spPr>
          <a:xfrm>
            <a:off x="914400" y="197346"/>
            <a:ext cx="10363200" cy="6740307"/>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switch</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UTF8</a:t>
            </a:r>
            <a:r>
              <a:rPr lang="en-US" b="0" dirty="0">
                <a:solidFill>
                  <a:srgbClr val="222222"/>
                </a:solidFill>
                <a:effectLst/>
                <a:latin typeface="Consolas" panose="020B0609020204030204" pitchFamily="49" charset="0"/>
              </a:rPr>
              <a:t>.</a:t>
            </a:r>
            <a:r>
              <a:rPr lang="en-US" b="0" dirty="0">
                <a:solidFill>
                  <a:srgbClr val="795E26"/>
                </a:solidFill>
                <a:effectLst/>
                <a:latin typeface="Consolas" panose="020B0609020204030204" pitchFamily="49" charset="0"/>
              </a:rPr>
              <a:t>GetString</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"Half life"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AbandonMessageAsync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"Abandon half life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break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"Delivery Count"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"Throwing delivery count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InvalidOperationException</a:t>
            </a:r>
            <a:r>
              <a:rPr lang="en-US" b="0" dirty="0">
                <a:solidFill>
                  <a:srgbClr val="222222"/>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"Poor Soul"</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"Dead letter poor soul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DeadLetterMessageAsync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Dictionary</a:t>
            </a:r>
            <a:r>
              <a:rPr lang="en-US" b="0" dirty="0">
                <a:solidFill>
                  <a:srgbClr val="222222"/>
                </a:solidFill>
                <a:effectLst/>
                <a:latin typeface="Consolas" panose="020B0609020204030204" pitchFamily="49" charset="0"/>
              </a:rPr>
              <a:t>&lt;</a:t>
            </a:r>
            <a:r>
              <a:rPr lang="en-US" b="0" dirty="0">
                <a:solidFill>
                  <a:srgbClr val="0000FF"/>
                </a:solidFill>
                <a:effectLst/>
                <a:latin typeface="Consolas" panose="020B0609020204030204" pitchFamily="49" charset="0"/>
              </a:rPr>
              <a:t>string</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object</a:t>
            </a:r>
            <a:r>
              <a:rPr lang="en-US" b="0" dirty="0">
                <a:solidFill>
                  <a:srgbClr val="222222"/>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"Reason"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"Because we can!"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"When"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DateTimeOffset</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UtcNow</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break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8434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1">
            <a:hlinkClick r:id="" action="ppaction://media"/>
            <a:extLst>
              <a:ext uri="{FF2B5EF4-FFF2-40B4-BE49-F238E27FC236}">
                <a16:creationId xmlns:a16="http://schemas.microsoft.com/office/drawing/2014/main" id="{CFA9F48D-1B8A-472E-9281-0718E4C8F8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7219"/>
            <a:ext cx="13271500" cy="7465219"/>
          </a:xfrm>
          <a:prstGeom prst="rect">
            <a:avLst/>
          </a:prstGeom>
        </p:spPr>
      </p:pic>
    </p:spTree>
    <p:extLst>
      <p:ext uri="{BB962C8B-B14F-4D97-AF65-F5344CB8AC3E}">
        <p14:creationId xmlns:p14="http://schemas.microsoft.com/office/powerpoint/2010/main" val="27513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2">
            <a:hlinkClick r:id="" action="ppaction://media"/>
            <a:extLst>
              <a:ext uri="{FF2B5EF4-FFF2-40B4-BE49-F238E27FC236}">
                <a16:creationId xmlns:a16="http://schemas.microsoft.com/office/drawing/2014/main" id="{F30F8D82-2B80-4B86-9742-F4A49D1F64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2875"/>
            <a:ext cx="12700000" cy="7143750"/>
          </a:xfrm>
          <a:prstGeom prst="rect">
            <a:avLst/>
          </a:prstGeom>
        </p:spPr>
      </p:pic>
    </p:spTree>
    <p:extLst>
      <p:ext uri="{BB962C8B-B14F-4D97-AF65-F5344CB8AC3E}">
        <p14:creationId xmlns:p14="http://schemas.microsoft.com/office/powerpoint/2010/main" val="26441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3">
            <a:hlinkClick r:id="" action="ppaction://media"/>
            <a:extLst>
              <a:ext uri="{FF2B5EF4-FFF2-40B4-BE49-F238E27FC236}">
                <a16:creationId xmlns:a16="http://schemas.microsoft.com/office/drawing/2014/main" id="{1FB47549-795A-4A5C-994A-25500CBF3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2875"/>
            <a:ext cx="12716933" cy="7153275"/>
          </a:xfrm>
          <a:prstGeom prst="rect">
            <a:avLst/>
          </a:prstGeom>
        </p:spPr>
      </p:pic>
    </p:spTree>
    <p:extLst>
      <p:ext uri="{BB962C8B-B14F-4D97-AF65-F5344CB8AC3E}">
        <p14:creationId xmlns:p14="http://schemas.microsoft.com/office/powerpoint/2010/main" val="33555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4">
            <a:hlinkClick r:id="" action="ppaction://media"/>
            <a:extLst>
              <a:ext uri="{FF2B5EF4-FFF2-40B4-BE49-F238E27FC236}">
                <a16:creationId xmlns:a16="http://schemas.microsoft.com/office/drawing/2014/main" id="{78AA253B-9384-42BF-A16B-E8BE5294BF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5731"/>
            <a:ext cx="12726811" cy="7158831"/>
          </a:xfrm>
          <a:prstGeom prst="rect">
            <a:avLst/>
          </a:prstGeom>
        </p:spPr>
      </p:pic>
    </p:spTree>
    <p:extLst>
      <p:ext uri="{BB962C8B-B14F-4D97-AF65-F5344CB8AC3E}">
        <p14:creationId xmlns:p14="http://schemas.microsoft.com/office/powerpoint/2010/main" val="27698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A32BB-E977-414A-B33A-0715873B0875}"/>
              </a:ext>
            </a:extLst>
          </p:cNvPr>
          <p:cNvSpPr/>
          <p:nvPr/>
        </p:nvSpPr>
        <p:spPr>
          <a:xfrm>
            <a:off x="4368800" y="3302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Hop4</a:t>
            </a:r>
          </a:p>
        </p:txBody>
      </p:sp>
      <p:sp>
        <p:nvSpPr>
          <p:cNvPr id="3" name="Rectangle 2">
            <a:extLst>
              <a:ext uri="{FF2B5EF4-FFF2-40B4-BE49-F238E27FC236}">
                <a16:creationId xmlns:a16="http://schemas.microsoft.com/office/drawing/2014/main" id="{B746BED9-3DA0-4FFB-B4DC-0D72E7E1D759}"/>
              </a:ext>
            </a:extLst>
          </p:cNvPr>
          <p:cNvSpPr/>
          <p:nvPr/>
        </p:nvSpPr>
        <p:spPr>
          <a:xfrm>
            <a:off x="4368800" y="1384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Hop3</a:t>
            </a:r>
          </a:p>
        </p:txBody>
      </p:sp>
      <p:sp>
        <p:nvSpPr>
          <p:cNvPr id="4" name="Rectangle 3">
            <a:extLst>
              <a:ext uri="{FF2B5EF4-FFF2-40B4-BE49-F238E27FC236}">
                <a16:creationId xmlns:a16="http://schemas.microsoft.com/office/drawing/2014/main" id="{A23AFEE4-8982-4D93-8682-D12088C4B0C7}"/>
              </a:ext>
            </a:extLst>
          </p:cNvPr>
          <p:cNvSpPr/>
          <p:nvPr/>
        </p:nvSpPr>
        <p:spPr>
          <a:xfrm>
            <a:off x="4368800" y="24384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Hop2</a:t>
            </a:r>
          </a:p>
        </p:txBody>
      </p:sp>
      <p:sp>
        <p:nvSpPr>
          <p:cNvPr id="5" name="Rectangle 4">
            <a:extLst>
              <a:ext uri="{FF2B5EF4-FFF2-40B4-BE49-F238E27FC236}">
                <a16:creationId xmlns:a16="http://schemas.microsoft.com/office/drawing/2014/main" id="{A7E5B121-CD88-4192-B43E-F5D5CED3EF10}"/>
              </a:ext>
            </a:extLst>
          </p:cNvPr>
          <p:cNvSpPr/>
          <p:nvPr/>
        </p:nvSpPr>
        <p:spPr>
          <a:xfrm>
            <a:off x="4368800" y="34925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Hop1</a:t>
            </a:r>
          </a:p>
        </p:txBody>
      </p:sp>
      <p:sp>
        <p:nvSpPr>
          <p:cNvPr id="6" name="Rectangle 5">
            <a:extLst>
              <a:ext uri="{FF2B5EF4-FFF2-40B4-BE49-F238E27FC236}">
                <a16:creationId xmlns:a16="http://schemas.microsoft.com/office/drawing/2014/main" id="{3D368ED4-F8F9-4B86-A212-410A28DC1FC7}"/>
              </a:ext>
            </a:extLst>
          </p:cNvPr>
          <p:cNvSpPr/>
          <p:nvPr/>
        </p:nvSpPr>
        <p:spPr>
          <a:xfrm>
            <a:off x="4368800" y="45466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Hop0</a:t>
            </a:r>
          </a:p>
        </p:txBody>
      </p:sp>
      <p:sp>
        <p:nvSpPr>
          <p:cNvPr id="7" name="Rectangle 6">
            <a:extLst>
              <a:ext uri="{FF2B5EF4-FFF2-40B4-BE49-F238E27FC236}">
                <a16:creationId xmlns:a16="http://schemas.microsoft.com/office/drawing/2014/main" id="{B50470C7-1232-42EF-AEB2-6EFBA0AA1913}"/>
              </a:ext>
            </a:extLst>
          </p:cNvPr>
          <p:cNvSpPr/>
          <p:nvPr/>
        </p:nvSpPr>
        <p:spPr>
          <a:xfrm>
            <a:off x="4368800" y="5575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a:t>
            </a:r>
          </a:p>
        </p:txBody>
      </p:sp>
      <p:cxnSp>
        <p:nvCxnSpPr>
          <p:cNvPr id="9" name="Straight Arrow Connector 8">
            <a:extLst>
              <a:ext uri="{FF2B5EF4-FFF2-40B4-BE49-F238E27FC236}">
                <a16:creationId xmlns:a16="http://schemas.microsoft.com/office/drawing/2014/main" id="{FF4614EA-FC37-4353-AEF0-78CC01E1CC0E}"/>
              </a:ext>
            </a:extLst>
          </p:cNvPr>
          <p:cNvCxnSpPr/>
          <p:nvPr/>
        </p:nvCxnSpPr>
        <p:spPr>
          <a:xfrm>
            <a:off x="7632700" y="330200"/>
            <a:ext cx="0" cy="61595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773D68-EF82-44A3-AB87-628C0A7E9D1F}"/>
              </a:ext>
            </a:extLst>
          </p:cNvPr>
          <p:cNvSpPr/>
          <p:nvPr/>
        </p:nvSpPr>
        <p:spPr>
          <a:xfrm>
            <a:off x="7790226" y="3105834"/>
            <a:ext cx="1675459"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ForwardTo</a:t>
            </a:r>
            <a:endParaRPr lang="en-US" sz="3600" dirty="0">
              <a:solidFill>
                <a:schemeClr val="accent4"/>
              </a:solidFill>
            </a:endParaRPr>
          </a:p>
        </p:txBody>
      </p:sp>
    </p:spTree>
    <p:extLst>
      <p:ext uri="{BB962C8B-B14F-4D97-AF65-F5344CB8AC3E}">
        <p14:creationId xmlns:p14="http://schemas.microsoft.com/office/powerpoint/2010/main" val="518257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D08811-EAA5-44A9-8390-959358B31F89}"/>
              </a:ext>
            </a:extLst>
          </p:cNvPr>
          <p:cNvSpPr txBox="1"/>
          <p:nvPr/>
        </p:nvSpPr>
        <p:spPr>
          <a:xfrm>
            <a:off x="3594100" y="258902"/>
            <a:ext cx="5003800" cy="6340197"/>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var</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"Hop0"</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"Hop1"</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"Hop0"</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"Hop2"</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"Hop1"</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"Hop3"</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"Hop2"</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"Hop4"</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"Hop3"</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61256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1">
            <a:hlinkClick r:id="" action="ppaction://media"/>
            <a:extLst>
              <a:ext uri="{FF2B5EF4-FFF2-40B4-BE49-F238E27FC236}">
                <a16:creationId xmlns:a16="http://schemas.microsoft.com/office/drawing/2014/main" id="{FD4750BC-F2FD-4236-B3ED-A9B02689E1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253156" cy="7454900"/>
          </a:xfrm>
          <a:prstGeom prst="rect">
            <a:avLst/>
          </a:prstGeom>
        </p:spPr>
      </p:pic>
    </p:spTree>
    <p:extLst>
      <p:ext uri="{BB962C8B-B14F-4D97-AF65-F5344CB8AC3E}">
        <p14:creationId xmlns:p14="http://schemas.microsoft.com/office/powerpoint/2010/main" val="41838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2">
            <a:hlinkClick r:id="" action="ppaction://media"/>
            <a:extLst>
              <a:ext uri="{FF2B5EF4-FFF2-40B4-BE49-F238E27FC236}">
                <a16:creationId xmlns:a16="http://schemas.microsoft.com/office/drawing/2014/main" id="{EFE4979E-2E89-4D3F-8D8D-6AFD544656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28613"/>
            <a:ext cx="13092289" cy="7364413"/>
          </a:xfrm>
          <a:prstGeom prst="rect">
            <a:avLst/>
          </a:prstGeom>
        </p:spPr>
      </p:pic>
    </p:spTree>
    <p:extLst>
      <p:ext uri="{BB962C8B-B14F-4D97-AF65-F5344CB8AC3E}">
        <p14:creationId xmlns:p14="http://schemas.microsoft.com/office/powerpoint/2010/main" val="2608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3">
            <a:hlinkClick r:id="" action="ppaction://media"/>
            <a:extLst>
              <a:ext uri="{FF2B5EF4-FFF2-40B4-BE49-F238E27FC236}">
                <a16:creationId xmlns:a16="http://schemas.microsoft.com/office/drawing/2014/main" id="{046790FF-E057-4D43-AA06-13AAB3625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4325"/>
            <a:ext cx="13270089" cy="7464425"/>
          </a:xfrm>
          <a:prstGeom prst="rect">
            <a:avLst/>
          </a:prstGeom>
        </p:spPr>
      </p:pic>
    </p:spTree>
    <p:extLst>
      <p:ext uri="{BB962C8B-B14F-4D97-AF65-F5344CB8AC3E}">
        <p14:creationId xmlns:p14="http://schemas.microsoft.com/office/powerpoint/2010/main" val="41619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4">
            <a:hlinkClick r:id="" action="ppaction://media"/>
            <a:extLst>
              <a:ext uri="{FF2B5EF4-FFF2-40B4-BE49-F238E27FC236}">
                <a16:creationId xmlns:a16="http://schemas.microsoft.com/office/drawing/2014/main" id="{D6A92D0D-142D-4FDE-AEF3-21979CB437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0075"/>
            <a:ext cx="13258800" cy="7458075"/>
          </a:xfrm>
          <a:prstGeom prst="rect">
            <a:avLst/>
          </a:prstGeom>
        </p:spPr>
      </p:pic>
    </p:spTree>
    <p:extLst>
      <p:ext uri="{BB962C8B-B14F-4D97-AF65-F5344CB8AC3E}">
        <p14:creationId xmlns:p14="http://schemas.microsoft.com/office/powerpoint/2010/main" val="27137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5">
            <a:hlinkClick r:id="" action="ppaction://media"/>
            <a:extLst>
              <a:ext uri="{FF2B5EF4-FFF2-40B4-BE49-F238E27FC236}">
                <a16:creationId xmlns:a16="http://schemas.microsoft.com/office/drawing/2014/main" id="{F96B7E87-1009-4B50-8597-F34E93C06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335756"/>
            <a:ext cx="13104989" cy="7371556"/>
          </a:xfrm>
          <a:prstGeom prst="rect">
            <a:avLst/>
          </a:prstGeom>
        </p:spPr>
      </p:pic>
    </p:spTree>
    <p:extLst>
      <p:ext uri="{BB962C8B-B14F-4D97-AF65-F5344CB8AC3E}">
        <p14:creationId xmlns:p14="http://schemas.microsoft.com/office/powerpoint/2010/main" val="16538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uget Find ASB">
            <a:hlinkClick r:id="" action="ppaction://media"/>
            <a:extLst>
              <a:ext uri="{FF2B5EF4-FFF2-40B4-BE49-F238E27FC236}">
                <a16:creationId xmlns:a16="http://schemas.microsoft.com/office/drawing/2014/main" id="{735D5799-3CA0-4BEF-9A84-9521B1A400FE}"/>
              </a:ext>
            </a:extLst>
          </p:cNvPr>
          <p:cNvPicPr>
            <a:picLocks noChangeAspect="1"/>
          </p:cNvPicPr>
          <p:nvPr>
            <a:videoFile r:link="rId1"/>
            <p:extLst>
              <p:ext uri="{DAA4B4D4-6D71-4841-9C94-3DE7FCFB9230}">
                <p14:media xmlns:p14="http://schemas.microsoft.com/office/powerpoint/2010/main" r:embed="rId2">
                  <p14:trim st="3103" end="1822"/>
                </p14:media>
              </p:ext>
            </p:extLst>
          </p:nvPr>
        </p:nvPicPr>
        <p:blipFill>
          <a:blip r:embed="rId5"/>
          <a:stretch>
            <a:fillRect/>
          </a:stretch>
        </p:blipFill>
        <p:spPr>
          <a:xfrm>
            <a:off x="0" y="0"/>
            <a:ext cx="12192000" cy="9410299"/>
          </a:xfrm>
          <a:prstGeom prst="rect">
            <a:avLst/>
          </a:prstGeom>
        </p:spPr>
      </p:pic>
    </p:spTree>
    <p:extLst>
      <p:ext uri="{BB962C8B-B14F-4D97-AF65-F5344CB8AC3E}">
        <p14:creationId xmlns:p14="http://schemas.microsoft.com/office/powerpoint/2010/main" val="7589496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3E0A1D-821D-4B99-B476-C5AECE80894A}"/>
              </a:ext>
            </a:extLst>
          </p:cNvPr>
          <p:cNvSpPr txBox="1"/>
          <p:nvPr/>
        </p:nvSpPr>
        <p:spPr>
          <a:xfrm>
            <a:off x="990600" y="822236"/>
            <a:ext cx="10160000"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topicDescription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CreateTopicOptions</a:t>
            </a:r>
            <a:r>
              <a:rPr lang="en-US" sz="2400" b="0" dirty="0">
                <a:solidFill>
                  <a:srgbClr val="267F99"/>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CreateTopicAsync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372F6E3A-CF7E-4E51-8AEA-0ECE70FF819D}"/>
              </a:ext>
            </a:extLst>
          </p:cNvPr>
          <p:cNvSpPr txBox="1"/>
          <p:nvPr/>
        </p:nvSpPr>
        <p:spPr>
          <a:xfrm>
            <a:off x="577850" y="2949139"/>
            <a:ext cx="11366500" cy="2677656"/>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92267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D48E4-1832-4876-BB00-7415C76EBBEF}"/>
              </a:ext>
            </a:extLst>
          </p:cNvPr>
          <p:cNvSpPr txBox="1"/>
          <p:nvPr/>
        </p:nvSpPr>
        <p:spPr>
          <a:xfrm>
            <a:off x="317500" y="1351508"/>
            <a:ext cx="115570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CreateRuleOptions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MessagesWithRushlabel</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Filter</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CorrelationRuleFilter</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Subject</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"rush"</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null</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client</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CreateRuleAsync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18098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9A1A66-8610-4ABF-B9BE-223290AD5B13}"/>
              </a:ext>
            </a:extLst>
          </p:cNvPr>
          <p:cNvSpPr txBox="1"/>
          <p:nvPr/>
        </p:nvSpPr>
        <p:spPr>
          <a:xfrm>
            <a:off x="1076325" y="1905506"/>
            <a:ext cx="10039350" cy="3046988"/>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ruleDescription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CreateRuleOptions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MessagesWithCurrencyCHF</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Filter</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SqlRuleFilter</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"currency = 'CHF'"</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SqlRuleAction</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"SET currency = '</a:t>
            </a:r>
            <a:r>
              <a:rPr lang="en-US" sz="2400" b="0" dirty="0" err="1">
                <a:solidFill>
                  <a:srgbClr val="A31515"/>
                </a:solidFill>
                <a:effectLst/>
                <a:latin typeface="Consolas" panose="020B0609020204030204" pitchFamily="49" charset="0"/>
              </a:rPr>
              <a:t>Złoty</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CreateRuleAsync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908138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6A18B8-93B4-4E90-A02F-59C407215100}"/>
              </a:ext>
            </a:extLst>
          </p:cNvPr>
          <p:cNvSpPr txBox="1"/>
          <p:nvPr/>
        </p:nvSpPr>
        <p:spPr>
          <a:xfrm>
            <a:off x="889000" y="1720840"/>
            <a:ext cx="10414000" cy="341632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"Damn I have no time!"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Subject</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"rush"</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"I'm rich! I have 1000"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ApplicationProperties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"currency"</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"CHF"</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63209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1">
            <a:hlinkClick r:id="" action="ppaction://media"/>
            <a:extLst>
              <a:ext uri="{FF2B5EF4-FFF2-40B4-BE49-F238E27FC236}">
                <a16:creationId xmlns:a16="http://schemas.microsoft.com/office/drawing/2014/main" id="{BFEDD27A-E4FB-40B1-A387-6C17599EE7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9657"/>
            <a:ext cx="12798373" cy="7199085"/>
          </a:xfrm>
          <a:prstGeom prst="rect">
            <a:avLst/>
          </a:prstGeom>
        </p:spPr>
      </p:pic>
    </p:spTree>
    <p:extLst>
      <p:ext uri="{BB962C8B-B14F-4D97-AF65-F5344CB8AC3E}">
        <p14:creationId xmlns:p14="http://schemas.microsoft.com/office/powerpoint/2010/main" val="25300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2">
            <a:hlinkClick r:id="" action="ppaction://media"/>
            <a:extLst>
              <a:ext uri="{FF2B5EF4-FFF2-40B4-BE49-F238E27FC236}">
                <a16:creationId xmlns:a16="http://schemas.microsoft.com/office/drawing/2014/main" id="{5DEB8915-D6CA-45A2-ACD1-F5D7E80DDE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30629"/>
            <a:ext cx="12729030" cy="7160080"/>
          </a:xfrm>
          <a:prstGeom prst="rect">
            <a:avLst/>
          </a:prstGeom>
        </p:spPr>
      </p:pic>
    </p:spTree>
    <p:extLst>
      <p:ext uri="{BB962C8B-B14F-4D97-AF65-F5344CB8AC3E}">
        <p14:creationId xmlns:p14="http://schemas.microsoft.com/office/powerpoint/2010/main" val="20946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9FBDE9-C5C7-4AC8-BB3D-E5C49AB9FE30}"/>
              </a:ext>
            </a:extLst>
          </p:cNvPr>
          <p:cNvPicPr>
            <a:picLocks noChangeAspect="1"/>
          </p:cNvPicPr>
          <p:nvPr/>
        </p:nvPicPr>
        <p:blipFill>
          <a:blip r:embed="rId3">
            <a:lum bright="70000" contrast="-70000"/>
          </a:blip>
          <a:stretch>
            <a:fillRect/>
          </a:stretch>
        </p:blipFill>
        <p:spPr>
          <a:xfrm>
            <a:off x="0" y="0"/>
            <a:ext cx="12192000" cy="9486960"/>
          </a:xfrm>
          <a:prstGeom prst="rect">
            <a:avLst/>
          </a:prstGeom>
        </p:spPr>
      </p:pic>
      <p:pic>
        <p:nvPicPr>
          <p:cNvPr id="5" name="Picture 4">
            <a:extLst>
              <a:ext uri="{FF2B5EF4-FFF2-40B4-BE49-F238E27FC236}">
                <a16:creationId xmlns:a16="http://schemas.microsoft.com/office/drawing/2014/main" id="{077DD575-0F71-4A94-A7DD-80FB73471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1714500"/>
            <a:ext cx="4572000" cy="3429000"/>
          </a:xfrm>
          <a:prstGeom prst="rect">
            <a:avLst/>
          </a:prstGeom>
        </p:spPr>
      </p:pic>
    </p:spTree>
    <p:extLst>
      <p:ext uri="{BB962C8B-B14F-4D97-AF65-F5344CB8AC3E}">
        <p14:creationId xmlns:p14="http://schemas.microsoft.com/office/powerpoint/2010/main" val="933710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54BCE1-6DE2-4314-BC3B-604BF8BEC1E4}"/>
              </a:ext>
            </a:extLst>
          </p:cNvPr>
          <p:cNvSpPr txBox="1"/>
          <p:nvPr/>
        </p:nvSpPr>
        <p:spPr>
          <a:xfrm>
            <a:off x="190500" y="982177"/>
            <a:ext cx="11811000" cy="489364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ForwardTo</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inputQueue</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p>
          <a:p>
            <a:r>
              <a:rPr lang="en-US" sz="2400" dirty="0">
                <a:solidFill>
                  <a:srgbClr val="000000"/>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ForwardTo</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inputQueue</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352312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1">
            <a:hlinkClick r:id="" action="ppaction://media"/>
            <a:extLst>
              <a:ext uri="{FF2B5EF4-FFF2-40B4-BE49-F238E27FC236}">
                <a16:creationId xmlns:a16="http://schemas.microsoft.com/office/drawing/2014/main" id="{31788C54-A0CB-4BC6-9502-027D93925A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09601"/>
            <a:ext cx="13624076" cy="7663543"/>
          </a:xfrm>
          <a:prstGeom prst="rect">
            <a:avLst/>
          </a:prstGeom>
        </p:spPr>
      </p:pic>
    </p:spTree>
    <p:extLst>
      <p:ext uri="{BB962C8B-B14F-4D97-AF65-F5344CB8AC3E}">
        <p14:creationId xmlns:p14="http://schemas.microsoft.com/office/powerpoint/2010/main" val="4056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2">
            <a:hlinkClick r:id="" action="ppaction://media"/>
            <a:extLst>
              <a:ext uri="{FF2B5EF4-FFF2-40B4-BE49-F238E27FC236}">
                <a16:creationId xmlns:a16="http://schemas.microsoft.com/office/drawing/2014/main" id="{79D2F538-6C36-4CE9-8491-1660A0BAB5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758057" cy="7176407"/>
          </a:xfrm>
          <a:prstGeom prst="rect">
            <a:avLst/>
          </a:prstGeom>
        </p:spPr>
      </p:pic>
    </p:spTree>
    <p:extLst>
      <p:ext uri="{BB962C8B-B14F-4D97-AF65-F5344CB8AC3E}">
        <p14:creationId xmlns:p14="http://schemas.microsoft.com/office/powerpoint/2010/main" val="18800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3">
            <a:hlinkClick r:id="" action="ppaction://media"/>
            <a:extLst>
              <a:ext uri="{FF2B5EF4-FFF2-40B4-BE49-F238E27FC236}">
                <a16:creationId xmlns:a16="http://schemas.microsoft.com/office/drawing/2014/main" id="{A16A1A9C-AB6C-446F-B2DB-15A9FD9EF8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746768" cy="7170057"/>
          </a:xfrm>
          <a:prstGeom prst="rect">
            <a:avLst/>
          </a:prstGeom>
        </p:spPr>
      </p:pic>
    </p:spTree>
    <p:extLst>
      <p:ext uri="{BB962C8B-B14F-4D97-AF65-F5344CB8AC3E}">
        <p14:creationId xmlns:p14="http://schemas.microsoft.com/office/powerpoint/2010/main" val="8238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0C9FBA-26DC-4FAE-BDB8-CA43636A317D}"/>
              </a:ext>
            </a:extLst>
          </p:cNvPr>
          <p:cNvSpPr txBox="1"/>
          <p:nvPr/>
        </p:nvSpPr>
        <p:spPr>
          <a:xfrm>
            <a:off x="203200" y="1351508"/>
            <a:ext cx="11785600" cy="4154984"/>
          </a:xfrm>
          <a:prstGeom prst="rect">
            <a:avLst/>
          </a:prstGeom>
          <a:noFill/>
        </p:spPr>
        <p:txBody>
          <a:bodyPr wrap="square">
            <a:spAutoFit/>
          </a:bodyPr>
          <a:lstStyle/>
          <a:p>
            <a:r>
              <a:rPr lang="en-US" sz="2400" b="0" dirty="0">
                <a:solidFill>
                  <a:srgbClr val="AF00DB"/>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scope</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TransactionScope</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TransactionScopeAsyncFlowOption</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Enabled</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2"</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scope</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Complete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758942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omicSend_Part">
            <a:hlinkClick r:id="" action="ppaction://media"/>
            <a:extLst>
              <a:ext uri="{FF2B5EF4-FFF2-40B4-BE49-F238E27FC236}">
                <a16:creationId xmlns:a16="http://schemas.microsoft.com/office/drawing/2014/main" id="{5D8E435E-9CDA-462F-B14E-66DB33C231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25928"/>
            <a:ext cx="13730515" cy="7723414"/>
          </a:xfrm>
          <a:prstGeom prst="rect">
            <a:avLst/>
          </a:prstGeom>
        </p:spPr>
      </p:pic>
      <p:sp>
        <p:nvSpPr>
          <p:cNvPr id="4" name="Rectangle 3">
            <a:extLst>
              <a:ext uri="{FF2B5EF4-FFF2-40B4-BE49-F238E27FC236}">
                <a16:creationId xmlns:a16="http://schemas.microsoft.com/office/drawing/2014/main" id="{E65F645C-8C29-400B-8071-011C48625128}"/>
              </a:ext>
            </a:extLst>
          </p:cNvPr>
          <p:cNvSpPr/>
          <p:nvPr/>
        </p:nvSpPr>
        <p:spPr>
          <a:xfrm>
            <a:off x="7099300" y="571500"/>
            <a:ext cx="2667000" cy="1143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Transaction not </a:t>
            </a:r>
          </a:p>
          <a:p>
            <a:pPr algn="ctr"/>
            <a:r>
              <a:rPr lang="en-US" sz="2400" dirty="0">
                <a:latin typeface="Yanone Kaffeesatz Regular" panose="02000000000000000000" pitchFamily="2" charset="0"/>
              </a:rPr>
              <a:t>completed</a:t>
            </a:r>
          </a:p>
        </p:txBody>
      </p:sp>
      <p:sp>
        <p:nvSpPr>
          <p:cNvPr id="5" name="Rectangle 4">
            <a:extLst>
              <a:ext uri="{FF2B5EF4-FFF2-40B4-BE49-F238E27FC236}">
                <a16:creationId xmlns:a16="http://schemas.microsoft.com/office/drawing/2014/main" id="{C995F557-6916-47E6-A6DF-7B4A91CEB3B7}"/>
              </a:ext>
            </a:extLst>
          </p:cNvPr>
          <p:cNvSpPr/>
          <p:nvPr/>
        </p:nvSpPr>
        <p:spPr>
          <a:xfrm>
            <a:off x="7099300" y="1714500"/>
            <a:ext cx="2667000" cy="6096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Transaction completed</a:t>
            </a:r>
          </a:p>
        </p:txBody>
      </p:sp>
      <p:sp>
        <p:nvSpPr>
          <p:cNvPr id="6" name="Rectangle 5">
            <a:extLst>
              <a:ext uri="{FF2B5EF4-FFF2-40B4-BE49-F238E27FC236}">
                <a16:creationId xmlns:a16="http://schemas.microsoft.com/office/drawing/2014/main" id="{B0064880-4D6B-40C8-BC5E-580A2E8A3EA3}"/>
              </a:ext>
            </a:extLst>
          </p:cNvPr>
          <p:cNvSpPr/>
          <p:nvPr/>
        </p:nvSpPr>
        <p:spPr>
          <a:xfrm>
            <a:off x="-165100" y="571500"/>
            <a:ext cx="7264400" cy="1143000"/>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Yanone Kaffeesatz Regular" panose="02000000000000000000" pitchFamily="2" charset="0"/>
            </a:endParaRPr>
          </a:p>
        </p:txBody>
      </p:sp>
      <p:sp>
        <p:nvSpPr>
          <p:cNvPr id="7" name="Rectangle 6">
            <a:extLst>
              <a:ext uri="{FF2B5EF4-FFF2-40B4-BE49-F238E27FC236}">
                <a16:creationId xmlns:a16="http://schemas.microsoft.com/office/drawing/2014/main" id="{B8AE4379-BD1F-4ABB-B7B7-6062B1718571}"/>
              </a:ext>
            </a:extLst>
          </p:cNvPr>
          <p:cNvSpPr/>
          <p:nvPr/>
        </p:nvSpPr>
        <p:spPr>
          <a:xfrm>
            <a:off x="-165100" y="1714500"/>
            <a:ext cx="7264400" cy="609600"/>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Yanone Kaffeesatz Regular" panose="02000000000000000000" pitchFamily="2" charset="0"/>
            </a:endParaRPr>
          </a:p>
        </p:txBody>
      </p:sp>
    </p:spTree>
    <p:extLst>
      <p:ext uri="{BB962C8B-B14F-4D97-AF65-F5344CB8AC3E}">
        <p14:creationId xmlns:p14="http://schemas.microsoft.com/office/powerpoint/2010/main" val="15535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 fill="hold"/>
                                        <p:tgtEl>
                                          <p:spTgt spid="2"/>
                                        </p:tgtEl>
                                      </p:cBhvr>
                                    </p:cmd>
                                  </p:childTnLst>
                                </p:cTn>
                              </p:par>
                            </p:childTnLst>
                          </p:cTn>
                        </p:par>
                        <p:par>
                          <p:cTn id="7" fill="hold">
                            <p:stCondLst>
                              <p:cond delay="296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296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296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
                </p:tgtEl>
              </p:cMediaNode>
            </p:video>
          </p:childTnLst>
        </p:cTn>
      </p:par>
    </p:tnLst>
    <p:bldLst>
      <p:bldP spid="4" grpId="0" animBg="1"/>
      <p:bldP spid="5" grpId="0" animBg="1"/>
      <p:bldP spid="6" grpId="0" animBg="1"/>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D1A42-9C40-4216-AB4D-29BC9884F3C3}"/>
              </a:ext>
            </a:extLst>
          </p:cNvPr>
          <p:cNvSpPr txBox="1"/>
          <p:nvPr/>
        </p:nvSpPr>
        <p:spPr>
          <a:xfrm>
            <a:off x="1143000" y="1905506"/>
            <a:ext cx="9906000" cy="3046988"/>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List</a:t>
            </a:r>
            <a:r>
              <a:rPr lang="en-US" sz="2400" b="0" dirty="0">
                <a:solidFill>
                  <a:srgbClr val="222222"/>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AF00DB"/>
                </a:solidFill>
                <a:effectLst/>
                <a:latin typeface="Consolas" panose="020B0609020204030204" pitchFamily="49" charset="0"/>
              </a:rPr>
              <a:t>for</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0</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&lt; </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Dive{i}"</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SendMessagesAsync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306894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tching_Part">
            <a:hlinkClick r:id="" action="ppaction://media"/>
            <a:extLst>
              <a:ext uri="{FF2B5EF4-FFF2-40B4-BE49-F238E27FC236}">
                <a16:creationId xmlns:a16="http://schemas.microsoft.com/office/drawing/2014/main" id="{2B6207C5-5234-4F58-9820-9D405BB01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0571"/>
            <a:ext cx="13430551" cy="7554685"/>
          </a:xfrm>
          <a:prstGeom prst="rect">
            <a:avLst/>
          </a:prstGeom>
        </p:spPr>
      </p:pic>
    </p:spTree>
    <p:extLst>
      <p:ext uri="{BB962C8B-B14F-4D97-AF65-F5344CB8AC3E}">
        <p14:creationId xmlns:p14="http://schemas.microsoft.com/office/powerpoint/2010/main" val="26799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AF84BD-D330-4493-A32E-23D60A0B42AD}"/>
              </a:ext>
            </a:extLst>
          </p:cNvPr>
          <p:cNvSpPr txBox="1"/>
          <p:nvPr/>
        </p:nvSpPr>
        <p:spPr>
          <a:xfrm>
            <a:off x="444500" y="2090172"/>
            <a:ext cx="11303000" cy="2246769"/>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messagesToSend</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Queue</a:t>
            </a:r>
            <a:r>
              <a:rPr lang="en-US" sz="2000" b="0" dirty="0">
                <a:solidFill>
                  <a:srgbClr val="222222"/>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0</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 &lt; </a:t>
            </a:r>
            <a:r>
              <a:rPr lang="en-US" sz="2000" b="0" dirty="0">
                <a:solidFill>
                  <a:srgbClr val="098658"/>
                </a:solidFill>
                <a:effectLst/>
                <a:latin typeface="Consolas" panose="020B0609020204030204" pitchFamily="49" charset="0"/>
              </a:rPr>
              <a:t>4500</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message</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 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 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messagesToSend</a:t>
            </a:r>
            <a:r>
              <a:rPr lang="en-US" sz="2000" b="0" dirty="0" err="1">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Enqueue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message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5769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1472E-6535-420A-A37A-20651E94C161}"/>
              </a:ext>
            </a:extLst>
          </p:cNvPr>
          <p:cNvSpPr txBox="1"/>
          <p:nvPr/>
        </p:nvSpPr>
        <p:spPr>
          <a:xfrm>
            <a:off x="342900" y="58847"/>
            <a:ext cx="11506200" cy="6740307"/>
          </a:xfrm>
          <a:prstGeom prst="rect">
            <a:avLst/>
          </a:prstGeom>
          <a:noFill/>
        </p:spPr>
        <p:txBody>
          <a:bodyPr wrap="square">
            <a:spAutoFit/>
          </a:bodyPr>
          <a:lstStyle/>
          <a:p>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messageCount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batchCount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0</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ServiceBusMessageBatch</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messageBatch</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CreateMessageBatchAsync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messageBatch</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TryAddMessage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Peek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Exception</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$"Message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messageCount</a:t>
            </a:r>
            <a:r>
              <a:rPr lang="en-US" b="0" dirty="0">
                <a:solidFill>
                  <a:srgbClr val="A31515"/>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is too large and cannot be sent."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&amp;&amp; </a:t>
            </a:r>
            <a:r>
              <a:rPr lang="en-US" b="0" dirty="0" err="1">
                <a:solidFill>
                  <a:srgbClr val="001080"/>
                </a:solidFill>
                <a:effectLst/>
                <a:latin typeface="Consolas" panose="020B0609020204030204" pitchFamily="49" charset="0"/>
              </a:rPr>
              <a:t>messageBatch</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TryAddMessage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Peek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SendMessagesAsync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messageBatch</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05310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3AA93-002B-4C1A-B48D-A1E93CB23EF6}"/>
              </a:ext>
            </a:extLst>
          </p:cNvPr>
          <p:cNvSpPr txBox="1"/>
          <p:nvPr/>
        </p:nvSpPr>
        <p:spPr>
          <a:xfrm>
            <a:off x="819150" y="1905338"/>
            <a:ext cx="10553700" cy="341632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transactionalClient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p>
          <a:p>
            <a:r>
              <a:rPr lang="en-US" sz="2400" dirty="0">
                <a:solidFill>
                  <a:srgbClr val="000000"/>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ServiceBusClientOptions</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EnableCrossEntityTransactions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p>
          <a:p>
            <a:pPr lvl="2"/>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transactionalClient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CreateProcessor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inputQueue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transactionalClient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destinationQueue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11404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881D6A-1D3A-4A49-8CA4-E973C6000B60}"/>
              </a:ext>
            </a:extLst>
          </p:cNvPr>
          <p:cNvSpPr txBox="1"/>
          <p:nvPr/>
        </p:nvSpPr>
        <p:spPr>
          <a:xfrm>
            <a:off x="381000" y="1166843"/>
            <a:ext cx="11430000" cy="4524315"/>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scope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TransactionScope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TransactionScopeAsyncFlowOption</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Enabled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ApplicationProperties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ContainsKey</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InvalidOperationException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scope</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Complete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28439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1">
            <a:hlinkClick r:id="" action="ppaction://media"/>
            <a:extLst>
              <a:ext uri="{FF2B5EF4-FFF2-40B4-BE49-F238E27FC236}">
                <a16:creationId xmlns:a16="http://schemas.microsoft.com/office/drawing/2014/main" id="{02077B8A-730A-46D9-8FFA-CD63619D1E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95993"/>
            <a:ext cx="13614401" cy="7658101"/>
          </a:xfrm>
          <a:prstGeom prst="rect">
            <a:avLst/>
          </a:prstGeom>
        </p:spPr>
      </p:pic>
    </p:spTree>
    <p:extLst>
      <p:ext uri="{BB962C8B-B14F-4D97-AF65-F5344CB8AC3E}">
        <p14:creationId xmlns:p14="http://schemas.microsoft.com/office/powerpoint/2010/main" val="20618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F794B3-19D0-48DF-BD4F-4E81876BD011}"/>
              </a:ext>
            </a:extLst>
          </p:cNvPr>
          <p:cNvSpPr txBox="1"/>
          <p:nvPr/>
        </p:nvSpPr>
        <p:spPr>
          <a:xfrm>
            <a:off x="1209493" y="2136339"/>
            <a:ext cx="9773014" cy="2308324"/>
          </a:xfrm>
          <a:prstGeom prst="rect">
            <a:avLst/>
          </a:prstGeom>
          <a:noFill/>
        </p:spPr>
        <p:txBody>
          <a:bodyPr wrap="square">
            <a:spAutoFit/>
          </a:bodyPr>
          <a:lstStyle/>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serviceBusClient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ServiceBusClient</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connectionString</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client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serviceBusClient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CreateSender</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destination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"Deep Dive"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ApplicationProperties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TenantId</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MyTenantId</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8452CAFA-E079-4F3E-B152-CCBA30A5299E}"/>
              </a:ext>
            </a:extLst>
          </p:cNvPr>
          <p:cNvSpPr txBox="1"/>
          <p:nvPr/>
        </p:nvSpPr>
        <p:spPr>
          <a:xfrm>
            <a:off x="1086531" y="3198168"/>
            <a:ext cx="10018939" cy="461665"/>
          </a:xfrm>
          <a:prstGeom prst="rect">
            <a:avLst/>
          </a:prstGeom>
          <a:noFill/>
        </p:spPr>
        <p:txBody>
          <a:bodyPr wrap="square">
            <a:spAutoFit/>
          </a:bodyPr>
          <a:lstStyle/>
          <a:p>
            <a:r>
              <a:rPr lang="en-US" sz="2400" b="0" dirty="0">
                <a:solidFill>
                  <a:srgbClr val="800000"/>
                </a:solidFill>
                <a:effectLst/>
                <a:latin typeface="Consolas" panose="020B0609020204030204" pitchFamily="49" charset="0"/>
              </a:rPr>
              <a:t>&lt;</a:t>
            </a:r>
            <a:r>
              <a:rPr lang="en-US" sz="2400" b="0" dirty="0" err="1">
                <a:solidFill>
                  <a:srgbClr val="800000"/>
                </a:solidFill>
                <a:effectLst/>
                <a:latin typeface="Consolas" panose="020B0609020204030204" pitchFamily="49" charset="0"/>
              </a:rPr>
              <a:t>PackageReference</a:t>
            </a:r>
            <a:r>
              <a:rPr lang="en-US" sz="2400" b="0" dirty="0">
                <a:solidFill>
                  <a:srgbClr val="000000"/>
                </a:solidFill>
                <a:effectLst/>
                <a:latin typeface="Consolas" panose="020B0609020204030204" pitchFamily="49" charset="0"/>
              </a:rPr>
              <a:t> </a:t>
            </a:r>
            <a:r>
              <a:rPr lang="en-US" sz="2400" b="0" dirty="0">
                <a:solidFill>
                  <a:srgbClr val="FF0000"/>
                </a:solidFill>
                <a:effectLst/>
                <a:latin typeface="Consolas" panose="020B0609020204030204" pitchFamily="49" charset="0"/>
              </a:rPr>
              <a:t>Include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0000FF"/>
                </a:solidFill>
                <a:effectLst/>
                <a:latin typeface="Consolas" panose="020B0609020204030204" pitchFamily="49" charset="0"/>
              </a:rPr>
              <a:t>Azure.Messaging.ServiceBus</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7"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2">
            <a:hlinkClick r:id="" action="ppaction://media"/>
            <a:extLst>
              <a:ext uri="{FF2B5EF4-FFF2-40B4-BE49-F238E27FC236}">
                <a16:creationId xmlns:a16="http://schemas.microsoft.com/office/drawing/2014/main" id="{73935DB4-73C1-436E-A353-4FB517A834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12321"/>
            <a:ext cx="13599887" cy="7649936"/>
          </a:xfrm>
          <a:prstGeom prst="rect">
            <a:avLst/>
          </a:prstGeom>
        </p:spPr>
      </p:pic>
    </p:spTree>
    <p:extLst>
      <p:ext uri="{BB962C8B-B14F-4D97-AF65-F5344CB8AC3E}">
        <p14:creationId xmlns:p14="http://schemas.microsoft.com/office/powerpoint/2010/main" val="6002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6C239F-70DB-4220-9193-B05B46F78A29}"/>
              </a:ext>
            </a:extLst>
          </p:cNvPr>
          <p:cNvSpPr txBox="1"/>
          <p:nvPr/>
        </p:nvSpPr>
        <p:spPr>
          <a:xfrm>
            <a:off x="520700" y="612845"/>
            <a:ext cx="11150600" cy="5078313"/>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scope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TransactionScope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TransactionScopeAsyncFlowOption</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Enabled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ServiceBusAdministrationClient</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connectionString</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267F99"/>
                </a:solidFill>
                <a:effectLst/>
                <a:latin typeface="Consolas" panose="020B0609020204030204" pitchFamily="49" charset="0"/>
              </a:rPr>
              <a:t> </a:t>
            </a:r>
          </a:p>
          <a:p>
            <a:pPr lvl="2"/>
            <a:r>
              <a:rPr lang="en-US" dirty="0">
                <a:solidFill>
                  <a:srgbClr val="267F99"/>
                </a:solidFill>
                <a:latin typeface="Consolas" panose="020B0609020204030204" pitchFamily="49" charset="0"/>
              </a:rPr>
              <a:t> </a:t>
            </a:r>
            <a:r>
              <a:rPr lang="en-US" b="0" dirty="0" err="1">
                <a:solidFill>
                  <a:srgbClr val="267F99"/>
                </a:solidFill>
                <a:effectLst/>
                <a:latin typeface="Consolas" panose="020B0609020204030204" pitchFamily="49" charset="0"/>
              </a:rPr>
              <a:t>QueueProperties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queueProperties</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GetQueueAsync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destinationQueue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1080"/>
                </a:solidFill>
                <a:effectLst/>
                <a:latin typeface="Consolas" panose="020B0609020204030204" pitchFamily="49" charset="0"/>
              </a:rPr>
              <a:t> </a:t>
            </a:r>
            <a:r>
              <a:rPr lang="en-US" b="0" dirty="0" err="1">
                <a:solidFill>
                  <a:srgbClr val="001080"/>
                </a:solidFill>
                <a:effectLst/>
                <a:latin typeface="Consolas" panose="020B0609020204030204" pitchFamily="49" charset="0"/>
              </a:rPr>
              <a:t>queueProperties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Status</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EntityStatus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SendDisabled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UpdateQueueAsync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queueProperties</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scope</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Complete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388440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E0D33B-770A-4C34-9982-423CD30EFDD3}"/>
              </a:ext>
            </a:extLst>
          </p:cNvPr>
          <p:cNvSpPr txBox="1"/>
          <p:nvPr/>
        </p:nvSpPr>
        <p:spPr>
          <a:xfrm>
            <a:off x="1130300" y="1089898"/>
            <a:ext cx="9931400" cy="4708981"/>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client</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ServiceBusAdministrationClient</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connectionString</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267F99"/>
                </a:solidFill>
                <a:effectLst/>
                <a:latin typeface="Consolas" panose="020B0609020204030204" pitchFamily="49" charset="0"/>
              </a:rPr>
              <a:t>QueueRuntimeProperties</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info</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client</a:t>
            </a:r>
          </a:p>
          <a:p>
            <a:r>
              <a:rPr lang="en-US" sz="2000" b="0" dirty="0">
                <a:solidFill>
                  <a:srgbClr val="222222"/>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GetQueueRuntimeInfoAsync</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activeMessageCount</a:t>
            </a:r>
            <a:r>
              <a:rPr lang="en-US" sz="2000" b="0" dirty="0">
                <a:solidFill>
                  <a:srgbClr val="000000"/>
                </a:solidFill>
                <a:effectLst/>
                <a:latin typeface="Consolas" panose="020B0609020204030204" pitchFamily="49" charset="0"/>
              </a:rPr>
              <a:t> = </a:t>
            </a:r>
            <a:r>
              <a:rPr lang="en-US" sz="2000" b="0" dirty="0">
                <a:solidFill>
                  <a:srgbClr val="00108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ActiveMessageCount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deadLetterMessageCount</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DeadLetterMessageCount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transferDeadLetterMessageCount</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TransferDeadLetterMessageCount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string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destinationDeadLetterPath</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EntityNameHelper</a:t>
            </a:r>
            <a:endParaRPr lang="en-US" sz="2000" b="0" dirty="0">
              <a:solidFill>
                <a:srgbClr val="001080"/>
              </a:solidFill>
              <a:effectLst/>
              <a:latin typeface="Consolas" panose="020B0609020204030204" pitchFamily="49" charset="0"/>
            </a:endParaRPr>
          </a:p>
          <a:p>
            <a:r>
              <a:rPr lang="en-US" sz="2000" dirty="0">
                <a:solidFill>
                  <a:srgbClr val="001080"/>
                </a:solidFill>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FormatDeadLetterPath</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string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destinationTransferDeadLetterPath</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EntityNameHelper</a:t>
            </a:r>
            <a:endParaRPr lang="en-US" sz="2000" b="0" dirty="0">
              <a:solidFill>
                <a:srgbClr val="001080"/>
              </a:solidFill>
              <a:effectLst/>
              <a:latin typeface="Consolas" panose="020B0609020204030204" pitchFamily="49" charset="0"/>
            </a:endParaRPr>
          </a:p>
          <a:p>
            <a:r>
              <a:rPr lang="en-US" sz="2000" dirty="0">
                <a:solidFill>
                  <a:srgbClr val="001080"/>
                </a:solidFill>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FormatTransferDeadLetterPath</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911223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ferDLQ_Part">
            <a:hlinkClick r:id="" action="ppaction://media"/>
            <a:extLst>
              <a:ext uri="{FF2B5EF4-FFF2-40B4-BE49-F238E27FC236}">
                <a16:creationId xmlns:a16="http://schemas.microsoft.com/office/drawing/2014/main" id="{F6EA3CC1-DFC6-40AB-873E-AE125D49B0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54717" cy="7680778"/>
          </a:xfrm>
          <a:prstGeom prst="rect">
            <a:avLst/>
          </a:prstGeom>
        </p:spPr>
      </p:pic>
    </p:spTree>
    <p:extLst>
      <p:ext uri="{BB962C8B-B14F-4D97-AF65-F5344CB8AC3E}">
        <p14:creationId xmlns:p14="http://schemas.microsoft.com/office/powerpoint/2010/main" val="364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E2B98-FD8E-4C31-A1C2-FB2BC3C3CF9B}"/>
              </a:ext>
            </a:extLst>
          </p:cNvPr>
          <p:cNvPicPr>
            <a:picLocks noChangeAspect="1"/>
          </p:cNvPicPr>
          <p:nvPr/>
        </p:nvPicPr>
        <p:blipFill>
          <a:blip r:embed="rId2"/>
          <a:stretch>
            <a:fillRect/>
          </a:stretch>
        </p:blipFill>
        <p:spPr>
          <a:xfrm>
            <a:off x="1692410" y="2409712"/>
            <a:ext cx="8807181" cy="2038576"/>
          </a:xfrm>
          <a:prstGeom prst="rect">
            <a:avLst/>
          </a:prstGeom>
        </p:spPr>
      </p:pic>
    </p:spTree>
    <p:extLst>
      <p:ext uri="{BB962C8B-B14F-4D97-AF65-F5344CB8AC3E}">
        <p14:creationId xmlns:p14="http://schemas.microsoft.com/office/powerpoint/2010/main" val="3068027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C4790BC-80ED-4066-BEA4-FB94CE87E469}"/>
              </a:ext>
            </a:extLst>
          </p:cNvPr>
          <p:cNvGrpSpPr/>
          <p:nvPr/>
        </p:nvGrpSpPr>
        <p:grpSpPr>
          <a:xfrm>
            <a:off x="1785194" y="1074509"/>
            <a:ext cx="9428629" cy="4708981"/>
            <a:chOff x="1347044" y="697124"/>
            <a:chExt cx="9428629" cy="4708981"/>
          </a:xfrm>
        </p:grpSpPr>
        <p:sp>
          <p:nvSpPr>
            <p:cNvPr id="3" name="Rectangle 2">
              <a:extLst>
                <a:ext uri="{FF2B5EF4-FFF2-40B4-BE49-F238E27FC236}">
                  <a16:creationId xmlns:a16="http://schemas.microsoft.com/office/drawing/2014/main" id="{8C92D2CB-C4D1-4ACE-B8DF-FAC0D66A54FD}"/>
                </a:ext>
              </a:extLst>
            </p:cNvPr>
            <p:cNvSpPr/>
            <p:nvPr/>
          </p:nvSpPr>
          <p:spPr>
            <a:xfrm>
              <a:off x="1416327" y="1366631"/>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8D781F-BE63-45BA-A337-5659E8760AA7}"/>
                </a:ext>
              </a:extLst>
            </p:cNvPr>
            <p:cNvSpPr/>
            <p:nvPr/>
          </p:nvSpPr>
          <p:spPr>
            <a:xfrm>
              <a:off x="1416327" y="167828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7D86844-B191-4A73-8760-C4AF13741EDA}"/>
                </a:ext>
              </a:extLst>
            </p:cNvPr>
            <p:cNvSpPr/>
            <p:nvPr/>
          </p:nvSpPr>
          <p:spPr>
            <a:xfrm>
              <a:off x="1416327" y="1989935"/>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FE09-90D2-4FF9-8288-96333F45F4CE}"/>
                </a:ext>
              </a:extLst>
            </p:cNvPr>
            <p:cNvSpPr/>
            <p:nvPr/>
          </p:nvSpPr>
          <p:spPr>
            <a:xfrm>
              <a:off x="1416327" y="4171499"/>
              <a:ext cx="362778" cy="253448"/>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7B043-679E-4883-ACC9-E1DFF19633F0}"/>
                </a:ext>
              </a:extLst>
            </p:cNvPr>
            <p:cNvSpPr/>
            <p:nvPr/>
          </p:nvSpPr>
          <p:spPr>
            <a:xfrm>
              <a:off x="1416327" y="230158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E3DF8-C3C6-494C-A1F1-668D436DFD49}"/>
                </a:ext>
              </a:extLst>
            </p:cNvPr>
            <p:cNvSpPr/>
            <p:nvPr/>
          </p:nvSpPr>
          <p:spPr>
            <a:xfrm>
              <a:off x="1416327" y="2613239"/>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B405E4-E0E3-490A-B825-38448639F3C8}"/>
                </a:ext>
              </a:extLst>
            </p:cNvPr>
            <p:cNvSpPr/>
            <p:nvPr/>
          </p:nvSpPr>
          <p:spPr>
            <a:xfrm>
              <a:off x="1416327" y="292489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1325D4-9E94-4873-8C33-4468A1034981}"/>
                </a:ext>
              </a:extLst>
            </p:cNvPr>
            <p:cNvSpPr/>
            <p:nvPr/>
          </p:nvSpPr>
          <p:spPr>
            <a:xfrm>
              <a:off x="1416327" y="323654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EFEF94-19D9-49DB-B593-D01CBE6DBBC1}"/>
                </a:ext>
              </a:extLst>
            </p:cNvPr>
            <p:cNvSpPr/>
            <p:nvPr/>
          </p:nvSpPr>
          <p:spPr>
            <a:xfrm>
              <a:off x="1416327" y="3548195"/>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B54B37-F375-4569-8E45-CE689349BC3F}"/>
                </a:ext>
              </a:extLst>
            </p:cNvPr>
            <p:cNvSpPr/>
            <p:nvPr/>
          </p:nvSpPr>
          <p:spPr>
            <a:xfrm>
              <a:off x="1416327" y="385984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F7244A-36F4-4550-A6B7-EA19541646B6}"/>
                </a:ext>
              </a:extLst>
            </p:cNvPr>
            <p:cNvSpPr/>
            <p:nvPr/>
          </p:nvSpPr>
          <p:spPr>
            <a:xfrm>
              <a:off x="1416327" y="448315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5E2CBA-DB1E-4EBC-A068-E8827DF56401}"/>
                </a:ext>
              </a:extLst>
            </p:cNvPr>
            <p:cNvSpPr/>
            <p:nvPr/>
          </p:nvSpPr>
          <p:spPr>
            <a:xfrm>
              <a:off x="1416327" y="4794802"/>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B711841-B847-414B-87D1-B4B4C4B9C36E}"/>
                </a:ext>
              </a:extLst>
            </p:cNvPr>
            <p:cNvSpPr txBox="1"/>
            <p:nvPr/>
          </p:nvSpPr>
          <p:spPr>
            <a:xfrm>
              <a:off x="1347044" y="697124"/>
              <a:ext cx="9428629" cy="4708981"/>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messages</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List</a:t>
              </a:r>
              <a:r>
                <a:rPr lang="en-US" sz="2000" b="0" dirty="0">
                  <a:solidFill>
                    <a:srgbClr val="222222"/>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4"</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"Purple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"Purple"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4"</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spTree>
    <p:extLst>
      <p:ext uri="{BB962C8B-B14F-4D97-AF65-F5344CB8AC3E}">
        <p14:creationId xmlns:p14="http://schemas.microsoft.com/office/powerpoint/2010/main" val="3946710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13EBA-6951-4EE2-ABD7-560882843706}"/>
              </a:ext>
            </a:extLst>
          </p:cNvPr>
          <p:cNvSpPr txBox="1"/>
          <p:nvPr/>
        </p:nvSpPr>
        <p:spPr>
          <a:xfrm>
            <a:off x="457201" y="751344"/>
            <a:ext cx="11887200" cy="5355312"/>
          </a:xfrm>
          <a:prstGeom prst="rect">
            <a:avLst/>
          </a:prstGeom>
          <a:noFill/>
        </p:spPr>
        <p:txBody>
          <a:bodyPr wrap="square">
            <a:spAutoFit/>
          </a:bodyPr>
          <a:lstStyle/>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receiver</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serviceBusClient</a:t>
            </a:r>
            <a:endParaRPr lang="en-US" b="0" dirty="0">
              <a:solidFill>
                <a:srgbClr val="001080"/>
              </a:solidFill>
              <a:effectLst/>
              <a:latin typeface="Consolas" panose="020B0609020204030204" pitchFamily="49" charset="0"/>
            </a:endParaRPr>
          </a:p>
          <a:p>
            <a:r>
              <a:rPr lang="en-US" dirty="0">
                <a:solidFill>
                  <a:srgbClr val="001080"/>
                </a:solidFill>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CreateSessionProcessor</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destination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ServiceBusSessionProcessorOptions</a:t>
            </a:r>
            <a:endParaRPr lang="en-US" b="0" dirty="0">
              <a:solidFill>
                <a:srgbClr val="000000"/>
              </a:solidFill>
              <a:effectLst/>
              <a:latin typeface="Consolas" panose="020B0609020204030204" pitchFamily="49" charset="0"/>
            </a:endParaRPr>
          </a:p>
          <a:p>
            <a:pPr lvl="2"/>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AutoCompleteMessages</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true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MaxConcurrentSessions</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MaxAutoLockRenewalDuration</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TimeSpan</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FromMinutes</a:t>
            </a:r>
            <a:r>
              <a:rPr lang="en-US" b="0" dirty="0">
                <a:solidFill>
                  <a:srgbClr val="222222"/>
                </a:solidFill>
                <a:effectLst/>
                <a:latin typeface="Consolas" panose="020B0609020204030204" pitchFamily="49" charset="0"/>
              </a:rPr>
              <a:t>(</a:t>
            </a:r>
            <a:r>
              <a:rPr lang="en-US" b="0" dirty="0">
                <a:solidFill>
                  <a:srgbClr val="098658"/>
                </a:solidFill>
                <a:effectLst/>
                <a:latin typeface="Consolas" panose="020B0609020204030204" pitchFamily="49" charset="0"/>
              </a:rPr>
              <a:t>10</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SessionIdleTimeout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TimeSpan</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FromSeconds</a:t>
            </a:r>
            <a:r>
              <a:rPr lang="en-US" b="0" dirty="0">
                <a:solidFill>
                  <a:srgbClr val="222222"/>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222222"/>
                </a:solidFill>
                <a:effectLst/>
                <a:latin typeface="Consolas" panose="020B0609020204030204" pitchFamily="49" charset="0"/>
              </a:rPr>
              <a:t>});</a:t>
            </a:r>
          </a:p>
          <a:p>
            <a:pPr lvl="2"/>
            <a:endParaRPr lang="en-US" b="0" dirty="0">
              <a:solidFill>
                <a:srgbClr val="000000"/>
              </a:solidFill>
              <a:effectLst/>
              <a:latin typeface="Consolas" panose="020B0609020204030204" pitchFamily="49" charset="0"/>
            </a:endParaRPr>
          </a:p>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$"Received message on session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SessionId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a:t>
            </a:r>
          </a:p>
          <a:p>
            <a:r>
              <a:rPr lang="en-US" dirty="0">
                <a:solidFill>
                  <a:srgbClr val="A31515"/>
                </a:solidFill>
                <a:latin typeface="Consolas" panose="020B0609020204030204" pitchFamily="49" charset="0"/>
              </a:rPr>
              <a:t>		</a:t>
            </a:r>
            <a:r>
              <a:rPr lang="en-US" b="0" dirty="0">
                <a:solidFill>
                  <a:srgbClr val="A31515"/>
                </a:solidFill>
                <a:effectLst/>
                <a:latin typeface="Consolas" panose="020B0609020204030204" pitchFamily="49" charset="0"/>
              </a:rPr>
              <a:t>with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MessageId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and content '</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Encoding</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UTF8</a:t>
            </a:r>
            <a:r>
              <a:rPr lang="en-US" b="0" dirty="0">
                <a:solidFill>
                  <a:srgbClr val="222222"/>
                </a:solidFill>
                <a:effectLst/>
                <a:latin typeface="Consolas" panose="020B0609020204030204" pitchFamily="49" charset="0"/>
              </a:rPr>
              <a:t>.</a:t>
            </a:r>
            <a:r>
              <a:rPr lang="en-US" b="0" dirty="0">
                <a:solidFill>
                  <a:srgbClr val="795E26"/>
                </a:solidFill>
                <a:effectLst/>
                <a:latin typeface="Consolas" panose="020B0609020204030204" pitchFamily="49" charset="0"/>
              </a:rPr>
              <a:t>GetString</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StartProcessingAsync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9888927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1107</TotalTime>
  <Words>5475</Words>
  <Application>Microsoft Office PowerPoint</Application>
  <PresentationFormat>Widescreen</PresentationFormat>
  <Paragraphs>687</Paragraphs>
  <Slides>110</Slides>
  <Notes>55</Notes>
  <HiddenSlides>6</HiddenSlides>
  <MMClips>32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110</vt:i4>
      </vt:variant>
    </vt:vector>
  </HeadingPairs>
  <TitlesOfParts>
    <vt:vector size="115" baseType="lpstr">
      <vt:lpstr>Arial</vt:lpstr>
      <vt:lpstr>Calibri</vt:lpstr>
      <vt:lpstr>Consolas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840</cp:revision>
  <dcterms:created xsi:type="dcterms:W3CDTF">2016-02-22T14:00:45Z</dcterms:created>
  <dcterms:modified xsi:type="dcterms:W3CDTF">2021-03-26T17:03:51Z</dcterms:modified>
</cp:coreProperties>
</file>